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61" r:id="rId2"/>
  </p:sldMasterIdLst>
  <p:notesMasterIdLst>
    <p:notesMasterId r:id="rId6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8"/>
      <p:bold r:id="rId69"/>
      <p:italic r:id="rId70"/>
      <p:boldItalic r:id="rId71"/>
    </p:embeddedFont>
    <p:embeddedFont>
      <p:font typeface="Arimo" panose="020B0604020202020204" charset="0"/>
      <p:regular r:id="rId72"/>
      <p:bold r:id="rId73"/>
      <p:italic r:id="rId74"/>
      <p:boldItalic r:id="rId75"/>
    </p:embeddedFont>
    <p:embeddedFont>
      <p:font typeface="Tahoma" panose="020B0604030504040204" pitchFamily="34" charset="0"/>
      <p:regular r:id="rId76"/>
      <p:bold r:id="rId77"/>
    </p:embeddedFont>
    <p:embeddedFont>
      <p:font typeface="Roboto" panose="020B0604020202020204" charset="0"/>
      <p:regular r:id="rId78"/>
      <p:bold r:id="rId79"/>
      <p:italic r:id="rId80"/>
      <p:boldItalic r:id="rId81"/>
    </p:embeddedFont>
    <p:embeddedFont>
      <p:font typeface="Tinos" panose="020B0604020202020204" charset="0"/>
      <p:regular r:id="rId82"/>
      <p:bold r:id="rId83"/>
      <p:italic r:id="rId84"/>
      <p:boldItalic r:id="rId85"/>
    </p:embeddedFont>
    <p:embeddedFont>
      <p:font typeface="Oswald" panose="020B0604020202020204" charset="0"/>
      <p:regular r:id="rId86"/>
      <p:bold r:id="rId8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7" d="100"/>
          <a:sy n="147" d="100"/>
        </p:scale>
        <p:origin x="396" y="-18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font" Target="fonts/font1.fntdata"/><Relationship Id="rId76" Type="http://schemas.openxmlformats.org/officeDocument/2006/relationships/font" Target="fonts/font9.fntdata"/><Relationship Id="rId84" Type="http://schemas.openxmlformats.org/officeDocument/2006/relationships/font" Target="fonts/font17.fntdata"/><Relationship Id="rId89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font" Target="fonts/font7.fntdata"/><Relationship Id="rId79" Type="http://schemas.openxmlformats.org/officeDocument/2006/relationships/font" Target="fonts/font12.fntdata"/><Relationship Id="rId87" Type="http://schemas.openxmlformats.org/officeDocument/2006/relationships/font" Target="fonts/font20.fntdata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15.fntdata"/><Relationship Id="rId90" Type="http://schemas.openxmlformats.org/officeDocument/2006/relationships/theme" Target="theme/theme1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font" Target="fonts/font2.fntdata"/><Relationship Id="rId77" Type="http://schemas.openxmlformats.org/officeDocument/2006/relationships/font" Target="fonts/font10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5.fntdata"/><Relationship Id="rId80" Type="http://schemas.openxmlformats.org/officeDocument/2006/relationships/font" Target="fonts/font13.fntdata"/><Relationship Id="rId85" Type="http://schemas.openxmlformats.org/officeDocument/2006/relationships/font" Target="fonts/font18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3.fntdata"/><Relationship Id="rId75" Type="http://schemas.openxmlformats.org/officeDocument/2006/relationships/font" Target="fonts/font8.fntdata"/><Relationship Id="rId83" Type="http://schemas.openxmlformats.org/officeDocument/2006/relationships/font" Target="fonts/font16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font" Target="fonts/font6.fntdata"/><Relationship Id="rId78" Type="http://schemas.openxmlformats.org/officeDocument/2006/relationships/font" Target="fonts/font11.fntdata"/><Relationship Id="rId81" Type="http://schemas.openxmlformats.org/officeDocument/2006/relationships/font" Target="fonts/font14.fntdata"/><Relationship Id="rId86" Type="http://schemas.openxmlformats.org/officeDocument/2006/relationships/font" Target="fonts/font19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sdata/policies/repositories#genera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re3data.org/" TargetMode="Externa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dmponline.tudelft.nl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3" Type="http://schemas.openxmlformats.org/officeDocument/2006/relationships/hyperlink" Target="mailto:RESEARCH-DATAMAN@JISCMAIL.AC.UK" TargetMode="External"/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lcrdm.nl/en/about-lcrdm/pool-of-experts" TargetMode="External"/><Relationship Id="rId4" Type="http://schemas.openxmlformats.org/officeDocument/2006/relationships/hyperlink" Target="mailto:RDM@LIST.ECOMPASS.NL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" name="Google Shape;7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61ec15a3b1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61ec15a3b1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048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200"/>
              <a:buChar char="-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Research Data Management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		scope, key phases,...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200"/>
              <a:buChar char="-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Data Management plans 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-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In general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914400" lvl="1" indent="-3048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Char char="-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At TU Delft</a:t>
            </a:r>
            <a:endParaRPr/>
          </a:p>
        </p:txBody>
      </p:sp>
      <p:sp>
        <p:nvSpPr>
          <p:cNvPr id="176" name="Google Shape;176;g61ec15a3b1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617a72f132_1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617a72f132_1_7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g617a72f132_1_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61a5f87ff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g61a5f87ff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g61a5f87ff1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61a834ee7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61a834ee78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g61a834ee78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61a5f87ff1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7" name="Google Shape;217;g61a5f87ff1_0_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/>
              <a:t>Ownership : </a:t>
            </a:r>
            <a:endParaRPr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commercial / Gov. data ? </a:t>
            </a:r>
            <a:endParaRPr/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problem with PhD student joining in a running project</a:t>
            </a:r>
            <a:endParaRPr/>
          </a:p>
        </p:txBody>
      </p:sp>
      <p:sp>
        <p:nvSpPr>
          <p:cNvPr id="218" name="Google Shape;218;g61a5f87ff1_0_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61a5f87ff1_0_3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61a5f87ff1_0_36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794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800"/>
              <a:buChar char="-"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for input &amp; output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marL="914400" lvl="1" indent="-2794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Char char="-"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confidentiality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marL="914400" lvl="1" indent="-2794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Char char="-"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storage</a:t>
            </a:r>
            <a:endParaRPr sz="800">
              <a:latin typeface="Arial"/>
              <a:ea typeface="Arial"/>
              <a:cs typeface="Arial"/>
              <a:sym typeface="Arial"/>
            </a:endParaRPr>
          </a:p>
          <a:p>
            <a:pPr marL="914400" lvl="1" indent="-2794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Char char="-"/>
            </a:pPr>
            <a:r>
              <a:rPr lang="en-US" sz="800">
                <a:latin typeface="Arial"/>
                <a:ea typeface="Arial"/>
                <a:cs typeface="Arial"/>
                <a:sym typeface="Arial"/>
              </a:rPr>
              <a:t>end of project “clean-up”</a:t>
            </a:r>
            <a:endParaRPr sz="800"/>
          </a:p>
        </p:txBody>
      </p:sp>
      <p:sp>
        <p:nvSpPr>
          <p:cNvPr id="234" name="Google Shape;234;g61a5f87ff1_0_36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1a5f87ff1_0_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Delays to be accounted for each of those activities</a:t>
            </a:r>
            <a:endParaRPr/>
          </a:p>
        </p:txBody>
      </p:sp>
      <p:sp>
        <p:nvSpPr>
          <p:cNvPr id="241" name="Google Shape;241;g61a5f87ff1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61a5f87ff1_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61a5f87ff1_0_3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Collection =&gt; minimize personal data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Allowed =&gt; Legal ground, consent form most of the time, depends on the work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Sharing =&gt; within project, data sharing agreement, processing agreements, and so on… </a:t>
            </a:r>
            <a:endParaRPr/>
          </a:p>
        </p:txBody>
      </p:sp>
      <p:sp>
        <p:nvSpPr>
          <p:cNvPr id="257" name="Google Shape;257;g61a5f87ff1_0_3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61a5f87ff1_0_6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Google Shape;266;g61a5f87ff1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61a5f87ff1_0_9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g61a5f87ff1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61ec15a3b1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g61ec15a3b1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617a72f132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617a72f132_1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g617a72f132_1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61a5f87ff1_0_1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g61a5f87ff1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61a5f87ff1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g61a5f87ff1_0_1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900"/>
              <a:t>Leaving the word of advice at the top, just in case they go through the slides later. </a:t>
            </a:r>
            <a:endParaRPr sz="900"/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800"/>
              <a:t>What repositories do you use ? Do you have national ones ?</a:t>
            </a:r>
            <a:endParaRPr sz="1800"/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/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800"/>
              <a:t>COFFEE BREAK AFTER THAT</a:t>
            </a:r>
            <a:endParaRPr sz="180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800"/>
              <a:t>Recommendations from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Nature</a:t>
            </a:r>
            <a:endParaRPr sz="1800"/>
          </a:p>
          <a:p>
            <a:pPr marL="91440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Registry of data repositories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https://www.re3data.org/</a:t>
            </a:r>
            <a:endParaRPr sz="1800"/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3" name="Google Shape;333;g61a5f87ff1_0_1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22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61b626f293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61b626f293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9" name="Google Shape;349;g61b626f293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g61ec15a3b1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Google Shape;356;g61ec15a3b1_1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is a transition slide</a:t>
            </a:r>
            <a:endParaRPr/>
          </a:p>
        </p:txBody>
      </p:sp>
      <p:sp>
        <p:nvSpPr>
          <p:cNvPr id="357" name="Google Shape;357;g61ec15a3b1_1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617a72f13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4" name="Google Shape;364;g617a72f132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g617a72f132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1a5f87ff1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61a5f87ff1_0_17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g61a5f87ff1_0_1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61a5f87ff1_0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5" name="Google Shape;385;g61a5f87ff1_0_15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g61a5f87ff1_0_15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61a5f87ff1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61a5f87ff1_0_1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4" name="Google Shape;394;g61a5f87ff1_0_1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61a5f87ff1_0_1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61a5f87ff1_0_1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g61a5f87ff1_0_1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61a5f87ff1_0_3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61a5f87ff1_0_30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Paragraph reject because of that.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2" name="Google Shape;412;g61a5f87ff1_0_30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g61a5f87ff1_0_3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0" name="Google Shape;420;g61a5f87ff1_0_30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1" name="Google Shape;421;g61a5f87ff1_0_30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61a5f87ff1_0_3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61a5f87ff1_0_3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g61a5f87ff1_0_3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61a5f87ff1_0_3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61a5f87ff1_0_3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9" name="Google Shape;439;g61a5f87ff1_0_3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61a5f87ff1_0_3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61a5f87ff1_0_3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8" name="Google Shape;448;g61a5f87ff1_0_3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61a5f87ff1_0_3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61a5f87ff1_0_3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DMP for large project - are DMPs really shared ? </a:t>
            </a:r>
            <a:endParaRPr/>
          </a:p>
        </p:txBody>
      </p:sp>
      <p:sp>
        <p:nvSpPr>
          <p:cNvPr id="457" name="Google Shape;457;g61a5f87ff1_0_3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g61a5f87ff1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5" name="Google Shape;465;g61a5f87ff1_0_18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g61a5f87ff1_0_1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61a5f87ff1_0_3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Google Shape;473;g61a5f87ff1_0_3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Science Europe template - effort to normalize the situation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What do you have ? Can you share some previews? </a:t>
            </a:r>
            <a:endParaRPr/>
          </a:p>
        </p:txBody>
      </p:sp>
      <p:sp>
        <p:nvSpPr>
          <p:cNvPr id="474" name="Google Shape;474;g61a5f87ff1_0_34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61a834ee7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61a834ee78_0_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Lunch break !</a:t>
            </a:r>
            <a:endParaRPr/>
          </a:p>
        </p:txBody>
      </p:sp>
      <p:sp>
        <p:nvSpPr>
          <p:cNvPr id="481" name="Google Shape;481;g61a834ee78_0_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g61b626f29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7" name="Google Shape;487;g61b626f293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8" name="Google Shape;488;g61b626f293_0_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2d8011c10d9642bc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3" name="Google Shape;513;g2d8011c10d9642bc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requirement =&gt; normal RDM with archive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4" name="Google Shape;514;g2d8011c10d9642bc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2d8011c10d9642bc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2d8011c10d9642bc_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Scenario: research is about to run interviews and a survey about data managment in academia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-&gt; missing in the diagram: meetings with researcher (how we refine/provide feedback)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Move to privacy team if: 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US"/>
              <a:t>GDPR related concerns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Add GDPR compliance (more important than HREC)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&amp; Data ownership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  <p:sp>
        <p:nvSpPr>
          <p:cNvPr id="521" name="Google Shape;521;g2d8011c10d9642bc_3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617a72f132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617a72f132_1_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TU Delft instance -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color, email, own guidance, …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Register to DCC And give it a shot 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create own instance, e.g. </a:t>
            </a:r>
            <a:r>
              <a:rPr lang="en-US" sz="18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https://dmponline.tudelft.nl</a:t>
            </a:r>
            <a:r>
              <a:rPr lang="en-US" sz="1800"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APIs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Transition to Costing tool - DMP Question </a:t>
            </a:r>
            <a:endParaRPr/>
          </a:p>
        </p:txBody>
      </p:sp>
      <p:sp>
        <p:nvSpPr>
          <p:cNvPr id="528" name="Google Shape;528;g617a72f132_1_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617a72f132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617a72f132_1_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What kind of cost do you consider in DMP implementation?</a:t>
            </a:r>
            <a:endParaRPr sz="18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g617a72f132_1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617a72f132_8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g617a72f132_8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617a72f132_3_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mention: TUD ICT can’t estimate the cost of project drive</a:t>
            </a:r>
            <a:endParaRPr/>
          </a:p>
        </p:txBody>
      </p:sp>
      <p:sp>
        <p:nvSpPr>
          <p:cNvPr id="555" name="Google Shape;555;g617a72f132_3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617a72f132_3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2" name="Google Shape;562;g617a72f132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617a72f132_3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g617a72f132_3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617a72f132_3_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6" name="Google Shape;586;g617a72f132_3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g617a72f132_3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RDM cost can be budgeted in H2020, NWO proposal, but we don’t have information on how they justify the proposed cost.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4TU repository and DANS provide data fund, perhaps that’s something NCN and polish institutions could consider. </a:t>
            </a:r>
            <a:endParaRPr/>
          </a:p>
        </p:txBody>
      </p:sp>
      <p:sp>
        <p:nvSpPr>
          <p:cNvPr id="598" name="Google Shape;598;g617a72f132_3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g61b626f293_0_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4" name="Google Shape;604;g61b626f293_0_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g61b626f293_0_5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g61d7bb97ed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2" name="Google Shape;612;g61d7bb97ed_0_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General statements about validating the work achieved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457200" lvl="0" indent="-3048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Researchers will need guidance and information from funders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200"/>
              <a:buChar char="•"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Researchers will need support from their institution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General evaluation : how does the follow-up occurs 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	who checks what 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Discussion with the group: what they think about it?</a:t>
            </a:r>
            <a:endParaRPr/>
          </a:p>
        </p:txBody>
      </p:sp>
      <p:sp>
        <p:nvSpPr>
          <p:cNvPr id="613" name="Google Shape;613;g61d7bb97ed_0_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617a72f132_1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617a72f132_1_8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what we need to know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Data Champs, events and others (community - intro to culture change ?)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Actual support</a:t>
            </a:r>
            <a:endParaRPr/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US"/>
              <a:t>Gap: demand based support, but we don’t know if they follow the DMP in project work, some critical aspect in RDM may be missing. </a:t>
            </a:r>
            <a:endParaRPr/>
          </a:p>
        </p:txBody>
      </p:sp>
      <p:sp>
        <p:nvSpPr>
          <p:cNvPr id="621" name="Google Shape;621;g617a72f132_1_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52</a:t>
            </a:fld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g61b626f293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8" name="Google Shape;628;g61b626f293_0_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g61b626f293_0_4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53</a:t>
            </a:fld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g617a72f132_1_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5" name="Google Shape;635;g617a72f132_1_8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 funder side evaluation of finished project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No TUD/internal evaluation for finished project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g617a72f132_1_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617a72f132_1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2" name="Google Shape;642;g617a72f132_1_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g617a72f132_1_3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g2d8011c10d9642bc_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9" name="Google Shape;649;g2d8011c10d9642bc_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make a diagram of the workflow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PhD must deposit data (for graduate)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Supervisor are not quite ready yet</a:t>
            </a:r>
            <a:endParaRPr/>
          </a:p>
        </p:txBody>
      </p:sp>
      <p:sp>
        <p:nvSpPr>
          <p:cNvPr id="650" name="Google Shape;650;g2d8011c10d9642bc_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56</a:t>
            </a:fld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617a72f132_13_1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1"/>
              <a:t>If we can’t measure everything, we need to share information about what needs to be done</a:t>
            </a:r>
            <a:endParaRPr b="1" i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Therefore -&gt; training.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integrate the external and internal trainings that benefite the RDM support</a:t>
            </a:r>
            <a:endParaRPr/>
          </a:p>
        </p:txBody>
      </p:sp>
      <p:sp>
        <p:nvSpPr>
          <p:cNvPr id="656" name="Google Shape;656;g617a72f132_13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g617a72f132_1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Google Shape;663;g617a72f132_1_1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e.g. Science Europe,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DMP implementation can’t be done in individual institutions, need be aligned across all partners. </a:t>
            </a:r>
            <a:endParaRPr/>
          </a:p>
        </p:txBody>
      </p:sp>
      <p:sp>
        <p:nvSpPr>
          <p:cNvPr id="664" name="Google Shape;664;g617a72f132_1_1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61a5f87ff1_0_1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61a5f87ff1_0_19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RESEARCH-DATAMAN@JISCMAIL.AC.UK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RDM@LIST.ECOMPASS.NL</a:t>
            </a:r>
            <a:r>
              <a:rPr lang="en-US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https://www.lcrdm.nl/en/about-lcrdm/pool-of-experts</a:t>
            </a:r>
            <a:r>
              <a:rPr lang="en-US"/>
              <a:t> </a:t>
            </a:r>
            <a:endParaRPr/>
          </a:p>
        </p:txBody>
      </p:sp>
      <p:sp>
        <p:nvSpPr>
          <p:cNvPr id="671" name="Google Shape;671;g61a5f87ff1_0_19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61d3706be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61d3706bee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g61d3706bee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g617a72f132_1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7" name="Google Shape;677;g617a72f132_1_1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914400" lvl="1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400"/>
              <a:buChar char="–"/>
            </a:pPr>
            <a:r>
              <a:rPr lang="en-US" sz="1800">
                <a:latin typeface="Arial"/>
                <a:ea typeface="Arial"/>
                <a:cs typeface="Arial"/>
                <a:sym typeface="Arial"/>
              </a:rPr>
              <a:t>Culture change happens when RDM is common practice, </a:t>
            </a:r>
            <a:r>
              <a:rPr lang="en-US" sz="1400">
                <a:latin typeface="Arial"/>
                <a:ea typeface="Arial"/>
                <a:cs typeface="Arial"/>
                <a:sym typeface="Arial"/>
              </a:rPr>
              <a:t>especially when there is not sufficient support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914400" lvl="1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–"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future forward series: sharing experience and showing the possibilities of doing reproducible science </a:t>
            </a:r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8" name="Google Shape;678;g617a72f132_1_1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60</a:t>
            </a:fld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g61b626f293_8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7" name="Google Shape;687;g61b626f293_8_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g61b626f293_8_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61</a:t>
            </a:fld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61f4c6f29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4" name="Google Shape;694;g61f4c6f29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g61a5f87ff1_0_2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2" name="Google Shape;702;g61a5f87ff1_0_20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list of questions we are interested to know from them:</a:t>
            </a:r>
            <a:endParaRPr/>
          </a:p>
          <a:p>
            <a:pPr marL="457200" lvl="0" indent="-3175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400"/>
              <a:buChar char="•"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What are your thoughts about current DMP templates ? 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</a:pPr>
            <a:r>
              <a:rPr lang="en-US" sz="1400">
                <a:latin typeface="Arial"/>
                <a:ea typeface="Arial"/>
                <a:cs typeface="Arial"/>
                <a:sym typeface="Arial"/>
              </a:rPr>
              <a:t>Validation of DMPs ? Thoughts about the process / workload ?</a:t>
            </a:r>
            <a:endParaRPr sz="14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DMP templates: their own template: does it work, or not ? which questions are good ?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3" name="Google Shape;703;g61a5f87ff1_0_20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63</a:t>
            </a:fld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61a5f87ff1_0_2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61a5f87ff1_0_20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posts-it and pens</a:t>
            </a:r>
            <a:endParaRPr/>
          </a:p>
        </p:txBody>
      </p:sp>
      <p:sp>
        <p:nvSpPr>
          <p:cNvPr id="711" name="Google Shape;711;g61a5f87ff1_0_20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64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61d7bb97e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61d7bb97ed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This comes from the Library…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-&gt; Library as a service provider for publication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-&gt; Bridge between services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-&gt; RDM is about team work.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Graduate school ? =&gt; PhD students are researchers</a:t>
            </a:r>
            <a:endParaRPr/>
          </a:p>
        </p:txBody>
      </p:sp>
      <p:sp>
        <p:nvSpPr>
          <p:cNvPr id="154" name="Google Shape;154;g61d7bb97ed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d8011c10d9642bc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2d8011c10d9642bc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g2d8011c10d9642bc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2d8011c10d9642bc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2d8011c10d9642bc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SWITCH PRESENTER AFTER THE SLIDE</a:t>
            </a:r>
            <a:endParaRPr/>
          </a:p>
        </p:txBody>
      </p:sp>
      <p:sp>
        <p:nvSpPr>
          <p:cNvPr id="169" name="Google Shape;169;g2d8011c10d9642bc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ctrTitle"/>
          </p:nvPr>
        </p:nvSpPr>
        <p:spPr>
          <a:xfrm>
            <a:off x="1802192" y="617247"/>
            <a:ext cx="7265534" cy="2229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7200"/>
              <a:buFont typeface="Arial"/>
              <a:buNone/>
              <a:defRPr sz="72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subTitle" idx="1"/>
          </p:nvPr>
        </p:nvSpPr>
        <p:spPr>
          <a:xfrm>
            <a:off x="1802192" y="3203297"/>
            <a:ext cx="7067378" cy="10258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2"/>
          <p:cNvSpPr txBox="1">
            <a:spLocks noGrp="1"/>
          </p:cNvSpPr>
          <p:nvPr>
            <p:ph type="body" idx="1"/>
          </p:nvPr>
        </p:nvSpPr>
        <p:spPr>
          <a:xfrm>
            <a:off x="1592350" y="3640275"/>
            <a:ext cx="65625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36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1600" i="1">
                <a:solidFill>
                  <a:srgbClr val="666666"/>
                </a:solidFill>
              </a:defRPr>
            </a:lvl1pPr>
          </a:lstStyle>
          <a:p>
            <a:endParaRPr/>
          </a:p>
        </p:txBody>
      </p:sp>
      <p:sp>
        <p:nvSpPr>
          <p:cNvPr id="61" name="Google Shape;61;p12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2" name="Google Shape;62;p12"/>
          <p:cNvCxnSpPr/>
          <p:nvPr/>
        </p:nvCxnSpPr>
        <p:spPr>
          <a:xfrm>
            <a:off x="1706950" y="3643125"/>
            <a:ext cx="63213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 right">
  <p:cSld name="CAPTION_ONLY_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>
            <a:spLocks noGrp="1"/>
          </p:cNvSpPr>
          <p:nvPr>
            <p:ph type="body" idx="1"/>
          </p:nvPr>
        </p:nvSpPr>
        <p:spPr>
          <a:xfrm>
            <a:off x="6657400" y="838500"/>
            <a:ext cx="1497600" cy="332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rtl="0">
              <a:spcBef>
                <a:spcPts val="360"/>
              </a:spcBef>
              <a:spcAft>
                <a:spcPts val="0"/>
              </a:spcAft>
              <a:buClr>
                <a:srgbClr val="666666"/>
              </a:buClr>
              <a:buSzPts val="1600"/>
              <a:buNone/>
              <a:defRPr sz="1600" i="1">
                <a:solidFill>
                  <a:srgbClr val="666666"/>
                </a:solidFill>
              </a:defRPr>
            </a:lvl1pPr>
          </a:lstStyle>
          <a:p>
            <a:endParaRPr/>
          </a:p>
        </p:txBody>
      </p:sp>
      <p:sp>
        <p:nvSpPr>
          <p:cNvPr id="65" name="Google Shape;65;p13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6" name="Google Shape;66;p13"/>
          <p:cNvCxnSpPr/>
          <p:nvPr/>
        </p:nvCxnSpPr>
        <p:spPr>
          <a:xfrm>
            <a:off x="6428800" y="990300"/>
            <a:ext cx="0" cy="31227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64" cy="3486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>
            <a:spLocks noGrp="1"/>
          </p:cNvSpPr>
          <p:nvPr>
            <p:ph type="ctrTitle"/>
          </p:nvPr>
        </p:nvSpPr>
        <p:spPr>
          <a:xfrm>
            <a:off x="2195400" y="1915625"/>
            <a:ext cx="53079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ctrTitle"/>
          </p:nvPr>
        </p:nvSpPr>
        <p:spPr>
          <a:xfrm>
            <a:off x="1912025" y="2116750"/>
            <a:ext cx="5802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ubTitle" idx="1"/>
          </p:nvPr>
        </p:nvSpPr>
        <p:spPr>
          <a:xfrm>
            <a:off x="1912025" y="3144851"/>
            <a:ext cx="5802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 i="1">
                <a:solidFill>
                  <a:srgbClr val="66666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 i="1">
                <a:solidFill>
                  <a:srgbClr val="666666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sz="1800" i="1">
                <a:solidFill>
                  <a:srgbClr val="666666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None/>
              <a:defRPr i="1">
                <a:solidFill>
                  <a:srgbClr val="666666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1809500" y="1476000"/>
            <a:ext cx="61281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SzPts val="3000"/>
              <a:buChar char="◈"/>
              <a:defRPr b="1" i="1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◆"/>
              <a:defRPr b="1" i="1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◇"/>
              <a:defRPr b="1" i="1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⬥"/>
              <a:defRPr b="1" i="1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⬦"/>
              <a:defRPr b="1" i="1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⬦"/>
              <a:defRPr b="1" i="1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⬦"/>
              <a:defRPr b="1" i="1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⬦"/>
              <a:defRPr b="1" i="1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⬦"/>
              <a:defRPr b="1" i="1"/>
            </a:lvl9pPr>
          </a:lstStyle>
          <a:p>
            <a:endParaRPr/>
          </a:p>
        </p:txBody>
      </p:sp>
      <p:sp>
        <p:nvSpPr>
          <p:cNvPr id="35" name="Google Shape;35;p7"/>
          <p:cNvSpPr txBox="1"/>
          <p:nvPr/>
        </p:nvSpPr>
        <p:spPr>
          <a:xfrm>
            <a:off x="1705475" y="97539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rPr>
              <a:t>“</a:t>
            </a:r>
            <a:endParaRPr sz="9600" b="1">
              <a:solidFill>
                <a:srgbClr val="25212A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36" name="Google Shape;36;p7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"/>
          <p:cNvSpPr txBox="1">
            <a:spLocks noGrp="1"/>
          </p:cNvSpPr>
          <p:nvPr>
            <p:ph type="title"/>
          </p:nvPr>
        </p:nvSpPr>
        <p:spPr>
          <a:xfrm>
            <a:off x="1556175" y="719375"/>
            <a:ext cx="6616800" cy="69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8"/>
          <p:cNvSpPr txBox="1">
            <a:spLocks noGrp="1"/>
          </p:cNvSpPr>
          <p:nvPr>
            <p:ph type="body" idx="1"/>
          </p:nvPr>
        </p:nvSpPr>
        <p:spPr>
          <a:xfrm>
            <a:off x="1556175" y="1378821"/>
            <a:ext cx="6616800" cy="304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93700" rtl="0">
              <a:spcBef>
                <a:spcPts val="600"/>
              </a:spcBef>
              <a:spcAft>
                <a:spcPts val="0"/>
              </a:spcAft>
              <a:buSzPts val="2600"/>
              <a:buChar char="◈"/>
              <a:defRPr sz="2600"/>
            </a:lvl1pPr>
            <a:lvl2pPr marL="914400" lvl="1" indent="-393700" rtl="0">
              <a:spcBef>
                <a:spcPts val="0"/>
              </a:spcBef>
              <a:spcAft>
                <a:spcPts val="0"/>
              </a:spcAft>
              <a:buSzPts val="2600"/>
              <a:buChar char="◆"/>
              <a:defRPr sz="2600"/>
            </a:lvl2pPr>
            <a:lvl3pPr marL="1371600" lvl="2" indent="-393700" rtl="0">
              <a:spcBef>
                <a:spcPts val="0"/>
              </a:spcBef>
              <a:spcAft>
                <a:spcPts val="0"/>
              </a:spcAft>
              <a:buSzPts val="2600"/>
              <a:buChar char="◇"/>
              <a:defRPr sz="2600"/>
            </a:lvl3pPr>
            <a:lvl4pPr marL="1828800" lvl="3" indent="-393700" rtl="0">
              <a:spcBef>
                <a:spcPts val="0"/>
              </a:spcBef>
              <a:spcAft>
                <a:spcPts val="0"/>
              </a:spcAft>
              <a:buSzPts val="2600"/>
              <a:buChar char="⬥"/>
              <a:defRPr sz="2600"/>
            </a:lvl4pPr>
            <a:lvl5pPr marL="2286000" lvl="4" indent="-393700" rtl="0">
              <a:spcBef>
                <a:spcPts val="0"/>
              </a:spcBef>
              <a:spcAft>
                <a:spcPts val="0"/>
              </a:spcAft>
              <a:buSzPts val="2600"/>
              <a:buChar char="⬦"/>
              <a:defRPr sz="2600"/>
            </a:lvl5pPr>
            <a:lvl6pPr marL="2743200" lvl="5" indent="-393700" rtl="0">
              <a:spcBef>
                <a:spcPts val="0"/>
              </a:spcBef>
              <a:spcAft>
                <a:spcPts val="0"/>
              </a:spcAft>
              <a:buSzPts val="2600"/>
              <a:buChar char="⬦"/>
              <a:defRPr sz="2600"/>
            </a:lvl6pPr>
            <a:lvl7pPr marL="3200400" lvl="6" indent="-393700" rtl="0">
              <a:spcBef>
                <a:spcPts val="0"/>
              </a:spcBef>
              <a:spcAft>
                <a:spcPts val="0"/>
              </a:spcAft>
              <a:buSzPts val="2600"/>
              <a:buChar char="⬦"/>
              <a:defRPr sz="2600"/>
            </a:lvl7pPr>
            <a:lvl8pPr marL="3657600" lvl="7" indent="-393700" rtl="0">
              <a:spcBef>
                <a:spcPts val="0"/>
              </a:spcBef>
              <a:spcAft>
                <a:spcPts val="0"/>
              </a:spcAft>
              <a:buSzPts val="2600"/>
              <a:buChar char="⬦"/>
              <a:defRPr sz="2600"/>
            </a:lvl8pPr>
            <a:lvl9pPr marL="4114800" lvl="8" indent="-393700" rtl="0">
              <a:spcBef>
                <a:spcPts val="0"/>
              </a:spcBef>
              <a:spcAft>
                <a:spcPts val="0"/>
              </a:spcAft>
              <a:buSzPts val="2600"/>
              <a:buChar char="⬦"/>
              <a:defRPr sz="2600"/>
            </a:lvl9pPr>
          </a:lstStyle>
          <a:p>
            <a:endParaRPr/>
          </a:p>
        </p:txBody>
      </p:sp>
      <p:sp>
        <p:nvSpPr>
          <p:cNvPr id="40" name="Google Shape;40;p8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1" name="Google Shape;41;p8"/>
          <p:cNvCxnSpPr/>
          <p:nvPr/>
        </p:nvCxnSpPr>
        <p:spPr>
          <a:xfrm>
            <a:off x="1664750" y="1357125"/>
            <a:ext cx="65262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"/>
          <p:cNvSpPr txBox="1">
            <a:spLocks noGrp="1"/>
          </p:cNvSpPr>
          <p:nvPr>
            <p:ph type="title"/>
          </p:nvPr>
        </p:nvSpPr>
        <p:spPr>
          <a:xfrm>
            <a:off x="1556175" y="719375"/>
            <a:ext cx="6616800" cy="69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1"/>
          </p:nvPr>
        </p:nvSpPr>
        <p:spPr>
          <a:xfrm>
            <a:off x="1556175" y="1479375"/>
            <a:ext cx="3211800" cy="35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◈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◆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◇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⬥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body" idx="2"/>
          </p:nvPr>
        </p:nvSpPr>
        <p:spPr>
          <a:xfrm>
            <a:off x="4961272" y="1479375"/>
            <a:ext cx="3211800" cy="359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 rtl="0">
              <a:spcBef>
                <a:spcPts val="600"/>
              </a:spcBef>
              <a:spcAft>
                <a:spcPts val="0"/>
              </a:spcAft>
              <a:buSzPts val="2200"/>
              <a:buChar char="◈"/>
              <a:defRPr sz="2200"/>
            </a:lvl1pPr>
            <a:lvl2pPr marL="914400" lvl="1" indent="-368300" rtl="0">
              <a:spcBef>
                <a:spcPts val="0"/>
              </a:spcBef>
              <a:spcAft>
                <a:spcPts val="0"/>
              </a:spcAft>
              <a:buSzPts val="2200"/>
              <a:buChar char="◆"/>
              <a:defRPr sz="2200"/>
            </a:lvl2pPr>
            <a:lvl3pPr marL="1371600" lvl="2" indent="-368300" rtl="0">
              <a:spcBef>
                <a:spcPts val="0"/>
              </a:spcBef>
              <a:spcAft>
                <a:spcPts val="0"/>
              </a:spcAft>
              <a:buSzPts val="2200"/>
              <a:buChar char="◇"/>
              <a:defRPr sz="2200"/>
            </a:lvl3pPr>
            <a:lvl4pPr marL="1828800" lvl="3" indent="-368300" rtl="0">
              <a:spcBef>
                <a:spcPts val="0"/>
              </a:spcBef>
              <a:spcAft>
                <a:spcPts val="0"/>
              </a:spcAft>
              <a:buSzPts val="2200"/>
              <a:buChar char="⬥"/>
              <a:defRPr sz="2200"/>
            </a:lvl4pPr>
            <a:lvl5pPr marL="2286000" lvl="4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5pPr>
            <a:lvl6pPr marL="2743200" lvl="5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6pPr>
            <a:lvl7pPr marL="3200400" lvl="6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7pPr>
            <a:lvl8pPr marL="3657600" lvl="7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8pPr>
            <a:lvl9pPr marL="4114800" lvl="8" indent="-368300" rtl="0">
              <a:spcBef>
                <a:spcPts val="0"/>
              </a:spcBef>
              <a:spcAft>
                <a:spcPts val="0"/>
              </a:spcAft>
              <a:buSzPts val="2200"/>
              <a:buChar char="⬦"/>
              <a:defRPr sz="2200"/>
            </a:lvl9pPr>
          </a:lstStyle>
          <a:p>
            <a:endParaRPr/>
          </a:p>
        </p:txBody>
      </p:sp>
      <p:sp>
        <p:nvSpPr>
          <p:cNvPr id="46" name="Google Shape;46;p9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1664750" y="1357125"/>
            <a:ext cx="65262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"/>
          <p:cNvSpPr txBox="1">
            <a:spLocks noGrp="1"/>
          </p:cNvSpPr>
          <p:nvPr>
            <p:ph type="title"/>
          </p:nvPr>
        </p:nvSpPr>
        <p:spPr>
          <a:xfrm>
            <a:off x="1556175" y="719375"/>
            <a:ext cx="6616800" cy="69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10"/>
          <p:cNvSpPr txBox="1">
            <a:spLocks noGrp="1"/>
          </p:cNvSpPr>
          <p:nvPr>
            <p:ph type="body" idx="1"/>
          </p:nvPr>
        </p:nvSpPr>
        <p:spPr>
          <a:xfrm>
            <a:off x="1556175" y="1419658"/>
            <a:ext cx="2132700" cy="3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◈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◆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◇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⬥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9pPr>
          </a:lstStyle>
          <a:p>
            <a:endParaRPr/>
          </a:p>
        </p:txBody>
      </p:sp>
      <p:sp>
        <p:nvSpPr>
          <p:cNvPr id="51" name="Google Shape;51;p10"/>
          <p:cNvSpPr txBox="1">
            <a:spLocks noGrp="1"/>
          </p:cNvSpPr>
          <p:nvPr>
            <p:ph type="body" idx="2"/>
          </p:nvPr>
        </p:nvSpPr>
        <p:spPr>
          <a:xfrm>
            <a:off x="3798226" y="1419658"/>
            <a:ext cx="2132700" cy="3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◈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◆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◇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⬥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9pPr>
          </a:lstStyle>
          <a:p>
            <a:endParaRPr/>
          </a:p>
        </p:txBody>
      </p:sp>
      <p:sp>
        <p:nvSpPr>
          <p:cNvPr id="52" name="Google Shape;52;p10"/>
          <p:cNvSpPr txBox="1">
            <a:spLocks noGrp="1"/>
          </p:cNvSpPr>
          <p:nvPr>
            <p:ph type="body" idx="3"/>
          </p:nvPr>
        </p:nvSpPr>
        <p:spPr>
          <a:xfrm>
            <a:off x="6040277" y="1419658"/>
            <a:ext cx="2132700" cy="3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SzPts val="1600"/>
              <a:buChar char="◈"/>
              <a:defRPr sz="1600"/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SzPts val="1600"/>
              <a:buChar char="◆"/>
              <a:defRPr sz="1600"/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SzPts val="1600"/>
              <a:buChar char="◇"/>
              <a:defRPr sz="1600"/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SzPts val="1600"/>
              <a:buChar char="⬥"/>
              <a:defRPr sz="1600"/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SzPts val="1600"/>
              <a:buChar char="⬦"/>
              <a:defRPr sz="1600"/>
            </a:lvl9pPr>
          </a:lstStyle>
          <a:p>
            <a:endParaRPr/>
          </a:p>
        </p:txBody>
      </p:sp>
      <p:sp>
        <p:nvSpPr>
          <p:cNvPr id="53" name="Google Shape;53;p10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4" name="Google Shape;54;p10"/>
          <p:cNvCxnSpPr/>
          <p:nvPr/>
        </p:nvCxnSpPr>
        <p:spPr>
          <a:xfrm>
            <a:off x="1664750" y="1357125"/>
            <a:ext cx="65262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 txBox="1">
            <a:spLocks noGrp="1"/>
          </p:cNvSpPr>
          <p:nvPr>
            <p:ph type="title"/>
          </p:nvPr>
        </p:nvSpPr>
        <p:spPr>
          <a:xfrm>
            <a:off x="1556175" y="719375"/>
            <a:ext cx="6616800" cy="699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1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58" name="Google Shape;58;p11"/>
          <p:cNvCxnSpPr/>
          <p:nvPr/>
        </p:nvCxnSpPr>
        <p:spPr>
          <a:xfrm>
            <a:off x="1664750" y="1357125"/>
            <a:ext cx="65262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64" cy="3486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" name="Google Shape;12;p1" descr="TU_P5#whit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0266" y="4581184"/>
            <a:ext cx="1368883" cy="63242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/>
          <p:nvPr/>
        </p:nvSpPr>
        <p:spPr>
          <a:xfrm>
            <a:off x="6651560" y="4815702"/>
            <a:ext cx="231637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0" i="0" u="none" strike="noStrike" cap="none">
                <a:solidFill>
                  <a:srgbClr val="00A6D6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0" i="0" u="none" strike="noStrike" cap="none">
              <a:solidFill>
                <a:srgbClr val="00A6D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14;p1"/>
          <p:cNvSpPr/>
          <p:nvPr/>
        </p:nvSpPr>
        <p:spPr>
          <a:xfrm>
            <a:off x="-1" y="10"/>
            <a:ext cx="1576384" cy="514349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endParaRPr sz="2100" b="0" i="0" u="none" strike="noStrike" cap="none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5" name="Google Shape;15;p1" descr="TU_P5#white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6967" y="4558565"/>
            <a:ext cx="1202448" cy="75975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12">
            <a:alphaModFix/>
          </a:blip>
          <a:stretch>
            <a:fillRect/>
          </a:stretch>
        </a:blipFill>
        <a:effectLst/>
      </p:bgPr>
    </p:bg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4" descr="libro.png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1556175" y="719375"/>
            <a:ext cx="6616800" cy="69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Oswald"/>
              <a:buNone/>
              <a:defRPr sz="2400" b="1">
                <a:solidFill>
                  <a:srgbClr val="25212A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1556175" y="1378821"/>
            <a:ext cx="6616800" cy="304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 rtl="0">
              <a:spcBef>
                <a:spcPts val="600"/>
              </a:spcBef>
              <a:spcAft>
                <a:spcPts val="0"/>
              </a:spcAft>
              <a:buClr>
                <a:srgbClr val="25212A"/>
              </a:buClr>
              <a:buSzPts val="3000"/>
              <a:buFont typeface="Tinos"/>
              <a:buChar char="◈"/>
              <a:defRPr sz="30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Tinos"/>
              <a:buChar char="◆"/>
              <a:defRPr sz="24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2400"/>
              <a:buFont typeface="Tinos"/>
              <a:buChar char="◇"/>
              <a:defRPr sz="24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⬥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⬦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⬦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⬦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⬦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Clr>
                <a:srgbClr val="25212A"/>
              </a:buClr>
              <a:buSzPts val="1800"/>
              <a:buFont typeface="Tinos"/>
              <a:buChar char="⬦"/>
              <a:defRPr sz="1800">
                <a:solidFill>
                  <a:srgbClr val="25212A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1pPr>
            <a:lvl2pPr lvl="1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2pPr>
            <a:lvl3pPr lvl="2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3pPr>
            <a:lvl4pPr lvl="3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4pPr>
            <a:lvl5pPr lvl="4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5pPr>
            <a:lvl6pPr lvl="5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6pPr>
            <a:lvl7pPr lvl="6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7pPr>
            <a:lvl8pPr lvl="7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8pPr>
            <a:lvl9pPr lvl="8" algn="r" rtl="0">
              <a:buNone/>
              <a:defRPr sz="1200">
                <a:solidFill>
                  <a:srgbClr val="666666"/>
                </a:solidFill>
                <a:latin typeface="Tinos"/>
                <a:ea typeface="Tinos"/>
                <a:cs typeface="Tinos"/>
                <a:sym typeface="Tino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hyperlink" Target="https://doi.org/10.5281/zenodo.34025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hyperlink" Target="mailto:Y.Wang-16@tudelft.nl" TargetMode="External"/><Relationship Id="rId4" Type="http://schemas.openxmlformats.org/officeDocument/2006/relationships/hyperlink" Target="mailto:N.J.R.Dintzner@tudelft.nl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281/zenodo.1250812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esearchdata.4tu.nl/fileadmin/user_upload/Documenten/Preferred_File_Formats_2019.pdf" TargetMode="External"/><Relationship Id="rId3" Type="http://schemas.openxmlformats.org/officeDocument/2006/relationships/hyperlink" Target="http://www.dcc.ac.uk/resources/metadata-standards" TargetMode="External"/><Relationship Id="rId7" Type="http://schemas.openxmlformats.org/officeDocument/2006/relationships/hyperlink" Target="https://dans.knaw.nl/en/about/services/easy/information-about-depositing-data/before-depositing/file-formats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kdataservice.ac.uk/manage-data/format/recommended-formats.aspx" TargetMode="External"/><Relationship Id="rId5" Type="http://schemas.openxmlformats.org/officeDocument/2006/relationships/hyperlink" Target="https://researchdata.4tu.nl/en/use-4turesearchdata/archive-research-data/upload-your-data-in-our-data-archive/" TargetMode="External"/><Relationship Id="rId4" Type="http://schemas.openxmlformats.org/officeDocument/2006/relationships/hyperlink" Target="https://www.dublincore.org/specifications/dublin-core/dcmi-terms/" TargetMode="External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choosealicense.com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hyperlink" Target="http://www.dcc.ac.uk/webfm_send/2384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hyperlink" Target="http://www.dcc.ac.uk/webfm_send/238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g"/><Relationship Id="rId13" Type="http://schemas.openxmlformats.org/officeDocument/2006/relationships/image" Target="../media/image16.png"/><Relationship Id="rId3" Type="http://schemas.openxmlformats.org/officeDocument/2006/relationships/hyperlink" Target="https://tudelft.nl/library/datastewards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g"/><Relationship Id="rId1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dcc.ac.uk/webfm_send/2384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dmponline.dcc.ac.uk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mponline.tudelft.nl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zingtree.com/host.php?style=buttons&amp;tree_id=511095771&amp;persist_names=Restart&amp;persist_node_ids=1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NCNDMP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entimeter.com/s/b0879590dc144fa4100a68a04bce872f/ea66f028a28b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d1rkab7tlqy5f1.cloudfront.net/Library/Themaportalen/RDM/researchdata-framework-policy.pdf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s://zenodo.org/communities/dcc-rdm-training-materials/?page=1&amp;size=20" TargetMode="External"/><Relationship Id="rId3" Type="http://schemas.openxmlformats.org/officeDocument/2006/relationships/hyperlink" Target="https://online-learning.tudelft.nl/courses/open-science-sharing-your-research-with-the-world/" TargetMode="External"/><Relationship Id="rId7" Type="http://schemas.openxmlformats.org/officeDocument/2006/relationships/hyperlink" Target="https://twitter.com/lm_hatii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opensciencemooc.eu/modules/open-research-data/" TargetMode="External"/><Relationship Id="rId5" Type="http://schemas.openxmlformats.org/officeDocument/2006/relationships/hyperlink" Target="https://datasupport.researchdata.nl/en/" TargetMode="External"/><Relationship Id="rId4" Type="http://schemas.openxmlformats.org/officeDocument/2006/relationships/hyperlink" Target="https://eudat.eu/training/research-data-management" TargetMode="External"/><Relationship Id="rId9" Type="http://schemas.openxmlformats.org/officeDocument/2006/relationships/image" Target="../media/image51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d-alliance.org/about-rda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iscmail.ac.uk/" TargetMode="External"/><Relationship Id="rId7" Type="http://schemas.openxmlformats.org/officeDocument/2006/relationships/hyperlink" Target="https://www.lcrdm.nl/en/about-lcrdm/pool-of-experts" TargetMode="External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cc.us1.list-manage.com/subscribe?u=dfcae3470db3a4ac2196a3671&amp;id=c4710c28b8" TargetMode="External"/><Relationship Id="rId5" Type="http://schemas.openxmlformats.org/officeDocument/2006/relationships/hyperlink" Target="mailto:RDM@LIST.ECOMPASS.NL" TargetMode="External"/><Relationship Id="rId4" Type="http://schemas.openxmlformats.org/officeDocument/2006/relationships/hyperlink" Target="mailto:RESEARCH-DATAMAN@JISCMAIL.AC.UK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openbookpublishers.com/product/1080" TargetMode="Externa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15" descr="Image result for tu delft librar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3080" y="911079"/>
            <a:ext cx="7570919" cy="4232046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/>
          <p:nvPr/>
        </p:nvSpPr>
        <p:spPr>
          <a:xfrm>
            <a:off x="1567815" y="-11956"/>
            <a:ext cx="7576185" cy="1171055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40000" dist="23000" dir="5400000" rotWithShape="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5"/>
          <p:cNvSpPr txBox="1"/>
          <p:nvPr/>
        </p:nvSpPr>
        <p:spPr>
          <a:xfrm>
            <a:off x="1564995" y="-3786"/>
            <a:ext cx="7576185" cy="1162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Research Data Management &amp; Data Stewardship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Practical support for implementing data management plan</a:t>
            </a:r>
            <a:endParaRPr sz="16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1567814" y="3958107"/>
            <a:ext cx="7576186" cy="1189311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4509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5"/>
          <p:cNvSpPr txBox="1"/>
          <p:nvPr/>
        </p:nvSpPr>
        <p:spPr>
          <a:xfrm>
            <a:off x="1755510" y="4013200"/>
            <a:ext cx="6817527" cy="669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Nicolas Dintzner                                         </a:t>
            </a: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Yan Wang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sng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N.J.R.Dintzner@tudelft.nl 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</a:t>
            </a:r>
            <a:r>
              <a:rPr lang="en-US" sz="1200" b="0" i="0" u="sng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Y.Wang-16@tudelft.nl</a:t>
            </a:r>
            <a:endParaRPr sz="12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1400"/>
              <a:buFont typeface="Arial"/>
              <a:buNone/>
            </a:pPr>
            <a:endParaRPr sz="6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1400"/>
              <a:buFont typeface="Arial"/>
              <a:buNone/>
            </a:pPr>
            <a:r>
              <a:rPr lang="en-US" sz="1400" b="0" i="0" u="none" strike="noStrike" cap="none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rPr>
              <a:t>Delft University of Technology, The Netherlands</a:t>
            </a:r>
            <a:endParaRPr sz="1400" b="0" i="0" u="none" strike="noStrike" cap="none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1755510" y="4871012"/>
            <a:ext cx="6817527" cy="2159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50" b="0" i="0" u="none" strike="noStrike" cap="none">
                <a:solidFill>
                  <a:srgbClr val="00536B"/>
                </a:solidFill>
                <a:latin typeface="Arial"/>
                <a:ea typeface="Arial"/>
                <a:cs typeface="Arial"/>
                <a:sym typeface="Arial"/>
              </a:rPr>
              <a:t>Workshop at the National Science Center, Kraków, Poland  3</a:t>
            </a:r>
            <a:r>
              <a:rPr lang="en-US" sz="1050" b="0" i="0" u="none" strike="noStrike" cap="none" baseline="30000">
                <a:solidFill>
                  <a:srgbClr val="00536B"/>
                </a:solidFill>
                <a:latin typeface="Arial"/>
                <a:ea typeface="Arial"/>
                <a:cs typeface="Arial"/>
                <a:sym typeface="Arial"/>
              </a:rPr>
              <a:t>rd</a:t>
            </a:r>
            <a:r>
              <a:rPr lang="en-US" sz="1050" b="0" i="0" u="none" strike="noStrike" cap="none">
                <a:solidFill>
                  <a:srgbClr val="00536B"/>
                </a:solidFill>
                <a:latin typeface="Arial"/>
                <a:ea typeface="Arial"/>
                <a:cs typeface="Arial"/>
                <a:sym typeface="Arial"/>
              </a:rPr>
              <a:t> October 2019</a:t>
            </a:r>
            <a:endParaRPr sz="1050" b="0" i="0" u="none" strike="noStrike" cap="none">
              <a:solidFill>
                <a:srgbClr val="00536B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0" name="Google Shape;80;p15" descr="Image result for cc b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036092" y="4205786"/>
            <a:ext cx="955624" cy="3391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/>
          <p:cNvSpPr/>
          <p:nvPr/>
        </p:nvSpPr>
        <p:spPr>
          <a:xfrm>
            <a:off x="7713238" y="4863593"/>
            <a:ext cx="149271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900" dirty="0">
                <a:hlinkClick r:id="rId7"/>
              </a:rPr>
              <a:t>10.5281/zenodo.3470251</a:t>
            </a:r>
            <a:endParaRPr lang="en-GB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Data Management in Practice</a:t>
            </a:r>
            <a:endParaRPr sz="2800"/>
          </a:p>
        </p:txBody>
      </p:sp>
      <p:sp>
        <p:nvSpPr>
          <p:cNvPr id="179" name="Google Shape;179;p24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180" name="Google Shape;18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27500" y="1200150"/>
            <a:ext cx="5577600" cy="348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Data Management: why?</a:t>
            </a:r>
            <a:endParaRPr sz="2800"/>
          </a:p>
        </p:txBody>
      </p:sp>
      <p:sp>
        <p:nvSpPr>
          <p:cNvPr id="187" name="Google Shape;187;p25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840" lvl="0" indent="-24774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Prevent data loss</a:t>
            </a:r>
            <a:endParaRPr sz="2000"/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Crash (backup)</a:t>
            </a:r>
            <a:endParaRPr sz="2000"/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Unfindable files (file naming)</a:t>
            </a:r>
            <a:endParaRPr sz="2000"/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Staff turn-over (data ownership)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743040" lvl="1" indent="-1455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85840" lvl="0" indent="-24774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Visibility and impact</a:t>
            </a:r>
            <a:endParaRPr sz="2000"/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Share data: citations and collaborations 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85840" lvl="0" indent="-12074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</a:pP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285840" lvl="0" indent="-24774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Structuring data increases quality/professionalism</a:t>
            </a:r>
            <a:endParaRPr sz="2000"/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Research integrity and validation</a:t>
            </a:r>
            <a:endParaRPr sz="2000">
              <a:latin typeface="Calibri"/>
              <a:ea typeface="Calibri"/>
              <a:cs typeface="Calibri"/>
              <a:sym typeface="Calibri"/>
            </a:endParaRPr>
          </a:p>
          <a:p>
            <a:pPr marL="743040" lvl="1" indent="-28528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2000">
                <a:latin typeface="Calibri"/>
                <a:ea typeface="Calibri"/>
                <a:cs typeface="Calibri"/>
                <a:sym typeface="Calibri"/>
              </a:rPr>
              <a:t>Re-use of data is cost/time efficient</a:t>
            </a:r>
            <a:endParaRPr sz="20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6"/>
          <p:cNvSpPr/>
          <p:nvPr/>
        </p:nvSpPr>
        <p:spPr>
          <a:xfrm>
            <a:off x="224444" y="962561"/>
            <a:ext cx="3699300" cy="3974700"/>
          </a:xfrm>
          <a:prstGeom prst="rect">
            <a:avLst/>
          </a:prstGeom>
          <a:solidFill>
            <a:srgbClr val="FAD9CF"/>
          </a:solidFill>
          <a:ln w="25400" cap="flat" cmpd="sng">
            <a:solidFill>
              <a:srgbClr val="789312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6"/>
          <p:cNvSpPr txBox="1">
            <a:spLocks noGrp="1"/>
          </p:cNvSpPr>
          <p:nvPr>
            <p:ph type="title"/>
          </p:nvPr>
        </p:nvSpPr>
        <p:spPr>
          <a:xfrm>
            <a:off x="1763106" y="105311"/>
            <a:ext cx="719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</a:pPr>
            <a:r>
              <a:rPr lang="en-US" sz="2400"/>
              <a:t>Data Management, what? </a:t>
            </a:r>
            <a:endParaRPr sz="2400"/>
          </a:p>
        </p:txBody>
      </p:sp>
      <p:sp>
        <p:nvSpPr>
          <p:cNvPr id="195" name="Google Shape;195;p26"/>
          <p:cNvSpPr/>
          <p:nvPr/>
        </p:nvSpPr>
        <p:spPr>
          <a:xfrm>
            <a:off x="2300760" y="1313556"/>
            <a:ext cx="103199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26"/>
          <p:cNvSpPr/>
          <p:nvPr/>
        </p:nvSpPr>
        <p:spPr>
          <a:xfrm>
            <a:off x="1844772" y="3199493"/>
            <a:ext cx="194394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26"/>
          <p:cNvSpPr/>
          <p:nvPr/>
        </p:nvSpPr>
        <p:spPr>
          <a:xfrm>
            <a:off x="1937522" y="2251072"/>
            <a:ext cx="175845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6"/>
          <p:cNvSpPr/>
          <p:nvPr/>
        </p:nvSpPr>
        <p:spPr>
          <a:xfrm>
            <a:off x="1965273" y="4159753"/>
            <a:ext cx="18036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99" name="Google Shape;199;p26"/>
          <p:cNvCxnSpPr>
            <a:stCxn id="195" idx="2"/>
            <a:endCxn id="197" idx="0"/>
          </p:cNvCxnSpPr>
          <p:nvPr/>
        </p:nvCxnSpPr>
        <p:spPr>
          <a:xfrm>
            <a:off x="2816757" y="1803390"/>
            <a:ext cx="0" cy="4476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00" name="Google Shape;200;p26"/>
          <p:cNvCxnSpPr>
            <a:stCxn id="197" idx="2"/>
            <a:endCxn id="196" idx="0"/>
          </p:cNvCxnSpPr>
          <p:nvPr/>
        </p:nvCxnSpPr>
        <p:spPr>
          <a:xfrm>
            <a:off x="2816750" y="2740906"/>
            <a:ext cx="0" cy="458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01" name="Google Shape;201;p26"/>
          <p:cNvCxnSpPr>
            <a:stCxn id="196" idx="2"/>
          </p:cNvCxnSpPr>
          <p:nvPr/>
        </p:nvCxnSpPr>
        <p:spPr>
          <a:xfrm>
            <a:off x="2816745" y="3689327"/>
            <a:ext cx="0" cy="4704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02" name="Google Shape;202;p26"/>
          <p:cNvCxnSpPr>
            <a:stCxn id="198" idx="2"/>
            <a:endCxn id="195" idx="0"/>
          </p:cNvCxnSpPr>
          <p:nvPr/>
        </p:nvCxnSpPr>
        <p:spPr>
          <a:xfrm rot="5400000" flipH="1">
            <a:off x="1173900" y="2956387"/>
            <a:ext cx="3336000" cy="50400"/>
          </a:xfrm>
          <a:prstGeom prst="bentConnector5">
            <a:avLst>
              <a:gd name="adj1" fmla="val -6853"/>
              <a:gd name="adj2" fmla="val 2242888"/>
              <a:gd name="adj3" fmla="val 106853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03" name="Google Shape;203;p26"/>
          <p:cNvSpPr/>
          <p:nvPr/>
        </p:nvSpPr>
        <p:spPr>
          <a:xfrm>
            <a:off x="4090953" y="1249960"/>
            <a:ext cx="4781100" cy="553500"/>
          </a:xfrm>
          <a:prstGeom prst="roundRect">
            <a:avLst>
              <a:gd name="adj" fmla="val 16667"/>
            </a:avLst>
          </a:prstGeom>
          <a:solidFill>
            <a:srgbClr val="E0E6E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Overall plan for research data management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management plan (DMP)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6"/>
          <p:cNvSpPr/>
          <p:nvPr/>
        </p:nvSpPr>
        <p:spPr>
          <a:xfrm>
            <a:off x="4090953" y="2090919"/>
            <a:ext cx="4781100" cy="810000"/>
          </a:xfrm>
          <a:prstGeom prst="roundRect">
            <a:avLst>
              <a:gd name="adj" fmla="val 16667"/>
            </a:avLst>
          </a:prstGeom>
          <a:solidFill>
            <a:srgbClr val="E0E6E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Storage arrangement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Ethics approval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use agreement, confidential data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" name="Google Shape;205;p26"/>
          <p:cNvSpPr/>
          <p:nvPr/>
        </p:nvSpPr>
        <p:spPr>
          <a:xfrm>
            <a:off x="4090953" y="3219134"/>
            <a:ext cx="4781100" cy="489900"/>
          </a:xfrm>
          <a:prstGeom prst="roundRect">
            <a:avLst>
              <a:gd name="adj" fmla="val 16667"/>
            </a:avLst>
          </a:prstGeom>
          <a:solidFill>
            <a:srgbClr val="E0E6E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storage and backup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26"/>
          <p:cNvSpPr/>
          <p:nvPr/>
        </p:nvSpPr>
        <p:spPr>
          <a:xfrm>
            <a:off x="4090953" y="4159753"/>
            <a:ext cx="4781100" cy="571500"/>
          </a:xfrm>
          <a:prstGeom prst="roundRect">
            <a:avLst>
              <a:gd name="adj" fmla="val 16667"/>
            </a:avLst>
          </a:prstGeom>
          <a:solidFill>
            <a:srgbClr val="E0E6E7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Compliance with journal requirements for data sharing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048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sharing/publishing and long-term archiving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26"/>
          <p:cNvSpPr txBox="1"/>
          <p:nvPr/>
        </p:nvSpPr>
        <p:spPr>
          <a:xfrm>
            <a:off x="363792" y="2509939"/>
            <a:ext cx="1223100" cy="9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Data Management Cycle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Data Management… what data ?</a:t>
            </a:r>
            <a:endParaRPr sz="2800"/>
          </a:p>
        </p:txBody>
      </p:sp>
      <p:sp>
        <p:nvSpPr>
          <p:cNvPr id="214" name="Google Shape;214;p27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Quantitative Vs Qualitative</a:t>
            </a:r>
            <a:endParaRPr sz="18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/>
              <a:t> </a:t>
            </a: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Personal &amp; Confidential Vs Technical</a:t>
            </a:r>
            <a:endParaRPr sz="18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/>
              <a:t> </a:t>
            </a: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“Unconventional” data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Software tools &amp; Code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Maps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Designs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...</a:t>
            </a:r>
            <a:endParaRPr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Research Data Management Planning</a:t>
            </a:r>
            <a:endParaRPr sz="2800"/>
          </a:p>
        </p:txBody>
      </p:sp>
      <p:sp>
        <p:nvSpPr>
          <p:cNvPr id="221" name="Google Shape;221;p28"/>
          <p:cNvSpPr txBox="1">
            <a:spLocks noGrp="1"/>
          </p:cNvSpPr>
          <p:nvPr>
            <p:ph type="body" idx="1"/>
          </p:nvPr>
        </p:nvSpPr>
        <p:spPr>
          <a:xfrm>
            <a:off x="1763106" y="1162365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1600"/>
              <a:t>Pre-assess research data vs. FAIR principles</a:t>
            </a:r>
            <a:endParaRPr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1600"/>
              <a:t>Clarify data ownership</a:t>
            </a:r>
            <a:endParaRPr/>
          </a:p>
          <a:p>
            <a:pPr marL="342900" lvl="0" indent="-215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1600"/>
              <a:t>Evaluate confidentiality of research data</a:t>
            </a:r>
            <a:endParaRPr/>
          </a:p>
          <a:p>
            <a:pPr marL="342900" lvl="0" indent="-215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1600"/>
              <a:t>Data storage &amp; access options</a:t>
            </a:r>
            <a:endParaRPr/>
          </a:p>
          <a:p>
            <a:pPr marL="342900" lvl="0" indent="-215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429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000"/>
              <a:buChar char="•"/>
            </a:pPr>
            <a:r>
              <a:rPr lang="en-US" sz="1600"/>
              <a:t>DM roles &amp; responsibilities in project</a:t>
            </a:r>
            <a:endParaRPr/>
          </a:p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600"/>
          </a:p>
        </p:txBody>
      </p:sp>
      <p:sp>
        <p:nvSpPr>
          <p:cNvPr id="222" name="Google Shape;222;p28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28"/>
          <p:cNvSpPr/>
          <p:nvPr/>
        </p:nvSpPr>
        <p:spPr>
          <a:xfrm>
            <a:off x="474920" y="29830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4" name="Google Shape;224;p28"/>
          <p:cNvSpPr/>
          <p:nvPr/>
        </p:nvSpPr>
        <p:spPr>
          <a:xfrm>
            <a:off x="522774" y="2073723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28"/>
          <p:cNvSpPr/>
          <p:nvPr/>
        </p:nvSpPr>
        <p:spPr>
          <a:xfrm>
            <a:off x="511124" y="3829553"/>
            <a:ext cx="930582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6" name="Google Shape;226;p28"/>
          <p:cNvCxnSpPr>
            <a:stCxn id="222" idx="2"/>
            <a:endCxn id="224" idx="0"/>
          </p:cNvCxnSpPr>
          <p:nvPr/>
        </p:nvCxnSpPr>
        <p:spPr>
          <a:xfrm>
            <a:off x="976401" y="966559"/>
            <a:ext cx="0" cy="1107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7" name="Google Shape;227;p28"/>
          <p:cNvCxnSpPr>
            <a:stCxn id="224" idx="2"/>
            <a:endCxn id="223" idx="0"/>
          </p:cNvCxnSpPr>
          <p:nvPr/>
        </p:nvCxnSpPr>
        <p:spPr>
          <a:xfrm>
            <a:off x="976401" y="2563557"/>
            <a:ext cx="0" cy="4194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8" name="Google Shape;228;p28"/>
          <p:cNvCxnSpPr>
            <a:stCxn id="223" idx="2"/>
            <a:endCxn id="225" idx="0"/>
          </p:cNvCxnSpPr>
          <p:nvPr/>
        </p:nvCxnSpPr>
        <p:spPr>
          <a:xfrm>
            <a:off x="976418" y="3472886"/>
            <a:ext cx="0" cy="356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29" name="Google Shape;229;p28"/>
          <p:cNvCxnSpPr>
            <a:stCxn id="225" idx="2"/>
            <a:endCxn id="222" idx="0"/>
          </p:cNvCxnSpPr>
          <p:nvPr/>
        </p:nvCxnSpPr>
        <p:spPr>
          <a:xfrm rot="-5400000">
            <a:off x="-944635" y="2397737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230" name="Google Shape;23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39038" y="2546913"/>
            <a:ext cx="1076325" cy="136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Data Ownership &amp; Responsibility</a:t>
            </a:r>
            <a:endParaRPr sz="2800"/>
          </a:p>
        </p:txBody>
      </p:sp>
      <p:sp>
        <p:nvSpPr>
          <p:cNvPr id="237" name="Google Shape;237;p29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Ownership of research input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Ownership of research output</a:t>
            </a:r>
            <a:endParaRPr sz="18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-"/>
            </a:pPr>
            <a:r>
              <a:rPr lang="en-US" sz="1800"/>
              <a:t>Data access rights &amp; decision process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project members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third parties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incoming / outgoing members</a:t>
            </a:r>
            <a:endParaRPr sz="1800"/>
          </a:p>
        </p:txBody>
      </p:sp>
      <p:pic>
        <p:nvPicPr>
          <p:cNvPr id="238" name="Google Shape;238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96625" y="2862263"/>
            <a:ext cx="1257300" cy="1133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Assessment</a:t>
            </a:r>
            <a:endParaRPr sz="2800"/>
          </a:p>
        </p:txBody>
      </p:sp>
      <p:sp>
        <p:nvSpPr>
          <p:cNvPr id="244" name="Google Shape;244;p30"/>
          <p:cNvSpPr txBox="1">
            <a:spLocks noGrp="1"/>
          </p:cNvSpPr>
          <p:nvPr>
            <p:ph type="body" idx="1"/>
          </p:nvPr>
        </p:nvSpPr>
        <p:spPr>
          <a:xfrm>
            <a:off x="1763106" y="1162365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Ethical issues in human participant research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>
                <a:solidFill>
                  <a:schemeClr val="dk1"/>
                </a:solidFill>
              </a:rPr>
              <a:t>Ethics approval &amp; consent forms</a:t>
            </a:r>
            <a:endParaRPr sz="1800"/>
          </a:p>
          <a:p>
            <a:pPr marL="342900" lvl="0" indent="-1905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sz="1800"/>
          </a:p>
          <a:p>
            <a:pPr marL="342900" lvl="0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Confidential data protection during research</a:t>
            </a:r>
            <a:endParaRPr sz="1800"/>
          </a:p>
          <a:p>
            <a:pPr marL="800100" lvl="1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Data use agreement (take external data in)</a:t>
            </a:r>
            <a:endParaRPr sz="1800"/>
          </a:p>
          <a:p>
            <a:pPr marL="800100" lvl="1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GDPR compliance in research</a:t>
            </a:r>
            <a:endParaRPr sz="1800"/>
          </a:p>
          <a:p>
            <a:pPr marL="800100" lvl="1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Data protection impact assessment (DPIA)</a:t>
            </a:r>
            <a:endParaRPr sz="1800"/>
          </a:p>
          <a:p>
            <a:pPr marL="800100" lvl="1" indent="-3048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Data processing via 3rd party </a:t>
            </a:r>
            <a:endParaRPr sz="1800"/>
          </a:p>
          <a:p>
            <a:pPr marL="50800" lvl="0" indent="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800"/>
          </a:p>
        </p:txBody>
      </p:sp>
      <p:sp>
        <p:nvSpPr>
          <p:cNvPr id="245" name="Google Shape;245;p30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0"/>
          <p:cNvSpPr/>
          <p:nvPr/>
        </p:nvSpPr>
        <p:spPr>
          <a:xfrm>
            <a:off x="474920" y="29830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30"/>
          <p:cNvSpPr/>
          <p:nvPr/>
        </p:nvSpPr>
        <p:spPr>
          <a:xfrm>
            <a:off x="522774" y="1248223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0"/>
          <p:cNvSpPr/>
          <p:nvPr/>
        </p:nvSpPr>
        <p:spPr>
          <a:xfrm>
            <a:off x="511124" y="3829553"/>
            <a:ext cx="930582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9" name="Google Shape;249;p30"/>
          <p:cNvCxnSpPr>
            <a:stCxn id="245" idx="2"/>
            <a:endCxn id="247" idx="0"/>
          </p:cNvCxnSpPr>
          <p:nvPr/>
        </p:nvCxnSpPr>
        <p:spPr>
          <a:xfrm>
            <a:off x="976401" y="966559"/>
            <a:ext cx="0" cy="281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0" name="Google Shape;250;p30"/>
          <p:cNvCxnSpPr>
            <a:stCxn id="247" idx="2"/>
            <a:endCxn id="246" idx="0"/>
          </p:cNvCxnSpPr>
          <p:nvPr/>
        </p:nvCxnSpPr>
        <p:spPr>
          <a:xfrm>
            <a:off x="976401" y="1738057"/>
            <a:ext cx="0" cy="12450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1" name="Google Shape;251;p30"/>
          <p:cNvCxnSpPr>
            <a:stCxn id="246" idx="2"/>
            <a:endCxn id="248" idx="0"/>
          </p:cNvCxnSpPr>
          <p:nvPr/>
        </p:nvCxnSpPr>
        <p:spPr>
          <a:xfrm>
            <a:off x="976418" y="3472886"/>
            <a:ext cx="0" cy="3567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52" name="Google Shape;252;p30"/>
          <p:cNvCxnSpPr>
            <a:stCxn id="248" idx="2"/>
            <a:endCxn id="245" idx="0"/>
          </p:cNvCxnSpPr>
          <p:nvPr/>
        </p:nvCxnSpPr>
        <p:spPr>
          <a:xfrm rot="-5400000">
            <a:off x="-944635" y="2397737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253" name="Google Shape;253;p30" descr="Research, Scan, Magnifier, Medical, Diagnosis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60972" y="3068129"/>
            <a:ext cx="2686934" cy="1819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3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GDPR (RODO) and Personal Data</a:t>
            </a:r>
            <a:endParaRPr sz="2800"/>
          </a:p>
        </p:txBody>
      </p:sp>
      <p:sp>
        <p:nvSpPr>
          <p:cNvPr id="260" name="Google Shape;260;p31"/>
          <p:cNvSpPr txBox="1">
            <a:spLocks noGrp="1"/>
          </p:cNvSpPr>
          <p:nvPr>
            <p:ph type="body" idx="1"/>
          </p:nvPr>
        </p:nvSpPr>
        <p:spPr>
          <a:xfrm>
            <a:off x="1763100" y="3359100"/>
            <a:ext cx="7106400" cy="9654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What do we collect ?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Are we allowed to ?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What do we share and with who ?</a:t>
            </a:r>
            <a:endParaRPr sz="1800"/>
          </a:p>
        </p:txBody>
      </p:sp>
      <p:sp>
        <p:nvSpPr>
          <p:cNvPr id="261" name="Google Shape;261;p31"/>
          <p:cNvSpPr txBox="1"/>
          <p:nvPr/>
        </p:nvSpPr>
        <p:spPr>
          <a:xfrm>
            <a:off x="1763100" y="1184975"/>
            <a:ext cx="7380900" cy="157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u="sng"/>
              <a:t>GDPR Article 4</a:t>
            </a:r>
            <a:endParaRPr b="1" u="sng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‘Personal data’ means any information relating to an </a:t>
            </a:r>
            <a:r>
              <a:rPr lang="en-US" b="1" u="sng"/>
              <a:t>identified or identifiable natural person</a:t>
            </a:r>
            <a:r>
              <a:rPr lang="en-US"/>
              <a:t> (‘data subject’); an identifiable natural person is one who can be identified, directly or indirectly, in particular by reference to an identifier such as a name, an identification number, location data, an online identifier or to one or more factors specific to the physical, physiological, genetic, mental, economic, cultural or social identity of that natural person.</a:t>
            </a:r>
            <a:endParaRPr/>
          </a:p>
        </p:txBody>
      </p:sp>
      <p:pic>
        <p:nvPicPr>
          <p:cNvPr id="262" name="Google Shape;262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595698" y="2877382"/>
            <a:ext cx="1880542" cy="1492882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1"/>
          <p:cNvSpPr/>
          <p:nvPr/>
        </p:nvSpPr>
        <p:spPr>
          <a:xfrm>
            <a:off x="6482001" y="4297716"/>
            <a:ext cx="2107800" cy="170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317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900"/>
              <a:buFont typeface="Arial"/>
              <a:buNone/>
            </a:pPr>
            <a:r>
              <a:rPr lang="en-US" sz="900" b="0" i="0" u="none" strike="noStrike" cap="none">
                <a:solidFill>
                  <a:srgbClr val="333333"/>
                </a:solidFill>
                <a:latin typeface="Arimo"/>
                <a:ea typeface="Arimo"/>
                <a:cs typeface="Arimo"/>
                <a:sym typeface="Arimo"/>
              </a:rPr>
              <a:t>https://doi.org/10.5281/zenodo.1247457</a:t>
            </a:r>
            <a:r>
              <a:rPr lang="en-US" sz="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Storage during Project</a:t>
            </a:r>
            <a:endParaRPr sz="2800"/>
          </a:p>
        </p:txBody>
      </p:sp>
      <p:sp>
        <p:nvSpPr>
          <p:cNvPr id="269" name="Google Shape;269;p32"/>
          <p:cNvSpPr txBox="1">
            <a:spLocks noGrp="1"/>
          </p:cNvSpPr>
          <p:nvPr>
            <p:ph type="body" idx="1"/>
          </p:nvPr>
        </p:nvSpPr>
        <p:spPr>
          <a:xfrm>
            <a:off x="1763106" y="1162365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1800"/>
              <a:t>Folder structure</a:t>
            </a:r>
            <a:endParaRPr sz="1800"/>
          </a:p>
          <a:p>
            <a:pPr marL="342900" lvl="0" indent="-34290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US" sz="1800"/>
              <a:t>Backup strategy</a:t>
            </a:r>
            <a:endParaRPr sz="1400"/>
          </a:p>
          <a:p>
            <a:pPr marL="800100" lvl="1" indent="-342900" algn="l" rtl="0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3 – 2 – 1 rules</a:t>
            </a:r>
            <a:endParaRPr/>
          </a:p>
          <a:p>
            <a:pPr marL="342900" lvl="0" indent="-34290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 sz="1800"/>
              <a:t>Version control</a:t>
            </a:r>
            <a:endParaRPr sz="1800"/>
          </a:p>
          <a:p>
            <a:pPr marL="800100" lvl="1" indent="-342900" algn="l" rtl="0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Always have a back-up</a:t>
            </a:r>
            <a:endParaRPr/>
          </a:p>
          <a:p>
            <a:pPr marL="800100" lvl="1" indent="-342900" algn="l" rtl="0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Track steps you have done 🡪 reproducibility </a:t>
            </a:r>
            <a:endParaRPr sz="1600"/>
          </a:p>
          <a:p>
            <a:pPr marL="914400" lvl="0" indent="0" algn="l" rtl="0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lnSpc>
                <a:spcPct val="15625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1600"/>
              <a:t>	</a:t>
            </a:r>
            <a:r>
              <a:rPr lang="en-US" sz="1400"/>
              <a:t>Kees den Heijer: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https://doi.org/10.5281/zenodo.1250812</a:t>
            </a:r>
            <a:endParaRPr sz="1600"/>
          </a:p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1600"/>
              <a:t>	</a:t>
            </a:r>
            <a:r>
              <a:rPr lang="en-US"/>
              <a:t/>
            </a:r>
            <a:br>
              <a:rPr lang="en-US"/>
            </a:br>
            <a:r>
              <a:rPr lang="en-US"/>
              <a:t/>
            </a:r>
            <a:br>
              <a:rPr lang="en-US"/>
            </a:br>
            <a:endParaRPr sz="1600"/>
          </a:p>
          <a:p>
            <a:pPr marL="342900" lvl="0" indent="-165100" algn="l" rtl="0">
              <a:lnSpc>
                <a:spcPct val="138888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endParaRPr sz="1800"/>
          </a:p>
        </p:txBody>
      </p:sp>
      <p:sp>
        <p:nvSpPr>
          <p:cNvPr id="270" name="Google Shape;270;p32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2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32"/>
          <p:cNvSpPr/>
          <p:nvPr/>
        </p:nvSpPr>
        <p:spPr>
          <a:xfrm>
            <a:off x="474920" y="23988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32"/>
          <p:cNvSpPr/>
          <p:nvPr/>
        </p:nvSpPr>
        <p:spPr>
          <a:xfrm>
            <a:off x="522774" y="1697388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32"/>
          <p:cNvSpPr/>
          <p:nvPr/>
        </p:nvSpPr>
        <p:spPr>
          <a:xfrm>
            <a:off x="511124" y="3829553"/>
            <a:ext cx="930582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4" name="Google Shape;274;p32"/>
          <p:cNvCxnSpPr>
            <a:stCxn id="270" idx="2"/>
            <a:endCxn id="272" idx="0"/>
          </p:cNvCxnSpPr>
          <p:nvPr/>
        </p:nvCxnSpPr>
        <p:spPr>
          <a:xfrm>
            <a:off x="976401" y="966559"/>
            <a:ext cx="0" cy="730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5" name="Google Shape;275;p32"/>
          <p:cNvCxnSpPr>
            <a:stCxn id="272" idx="2"/>
            <a:endCxn id="271" idx="0"/>
          </p:cNvCxnSpPr>
          <p:nvPr/>
        </p:nvCxnSpPr>
        <p:spPr>
          <a:xfrm>
            <a:off x="976401" y="2187222"/>
            <a:ext cx="0" cy="2115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6" name="Google Shape;276;p32"/>
          <p:cNvCxnSpPr>
            <a:stCxn id="271" idx="2"/>
            <a:endCxn id="273" idx="0"/>
          </p:cNvCxnSpPr>
          <p:nvPr/>
        </p:nvCxnSpPr>
        <p:spPr>
          <a:xfrm>
            <a:off x="976418" y="2888686"/>
            <a:ext cx="0" cy="940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77" name="Google Shape;277;p32"/>
          <p:cNvCxnSpPr>
            <a:stCxn id="273" idx="2"/>
            <a:endCxn id="270" idx="0"/>
          </p:cNvCxnSpPr>
          <p:nvPr/>
        </p:nvCxnSpPr>
        <p:spPr>
          <a:xfrm rot="-5400000">
            <a:off x="-944635" y="2397737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278" name="Google Shape;278;p32" descr="https://vickysteeves.gitlab.io/Intro-DataMgmt/imgs/321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4082" y="1110298"/>
            <a:ext cx="4357144" cy="1690314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32"/>
          <p:cNvSpPr/>
          <p:nvPr/>
        </p:nvSpPr>
        <p:spPr>
          <a:xfrm>
            <a:off x="5558875" y="2836592"/>
            <a:ext cx="2829600" cy="2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https://vickysteeves.gitlab.io/Intro-DataMgmt/#/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Archiving after Project</a:t>
            </a:r>
            <a:endParaRPr sz="2800"/>
          </a:p>
        </p:txBody>
      </p:sp>
      <p:sp>
        <p:nvSpPr>
          <p:cNvPr id="285" name="Google Shape;285;p33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1800"/>
              <a:t>Understand your data before archiving</a:t>
            </a:r>
            <a:endParaRPr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800"/>
          </a:p>
          <a:p>
            <a:pPr marL="457200" marR="0" lvl="0" indent="-228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</a:pPr>
            <a:endParaRPr sz="2400"/>
          </a:p>
        </p:txBody>
      </p:sp>
      <p:sp>
        <p:nvSpPr>
          <p:cNvPr id="286" name="Google Shape;286;p33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2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3"/>
          <p:cNvSpPr/>
          <p:nvPr/>
        </p:nvSpPr>
        <p:spPr>
          <a:xfrm>
            <a:off x="474920" y="21067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05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8" name="Google Shape;288;p33"/>
          <p:cNvSpPr/>
          <p:nvPr/>
        </p:nvSpPr>
        <p:spPr>
          <a:xfrm>
            <a:off x="522774" y="1248223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3"/>
          <p:cNvSpPr/>
          <p:nvPr/>
        </p:nvSpPr>
        <p:spPr>
          <a:xfrm>
            <a:off x="511124" y="3736779"/>
            <a:ext cx="930582" cy="582606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90" name="Google Shape;290;p33"/>
          <p:cNvCxnSpPr>
            <a:stCxn id="286" idx="2"/>
            <a:endCxn id="288" idx="0"/>
          </p:cNvCxnSpPr>
          <p:nvPr/>
        </p:nvCxnSpPr>
        <p:spPr>
          <a:xfrm>
            <a:off x="976401" y="966559"/>
            <a:ext cx="0" cy="281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91" name="Google Shape;291;p33"/>
          <p:cNvCxnSpPr>
            <a:stCxn id="288" idx="2"/>
            <a:endCxn id="287" idx="0"/>
          </p:cNvCxnSpPr>
          <p:nvPr/>
        </p:nvCxnSpPr>
        <p:spPr>
          <a:xfrm>
            <a:off x="976401" y="1738057"/>
            <a:ext cx="0" cy="368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92" name="Google Shape;292;p33"/>
          <p:cNvCxnSpPr>
            <a:stCxn id="287" idx="2"/>
            <a:endCxn id="289" idx="0"/>
          </p:cNvCxnSpPr>
          <p:nvPr/>
        </p:nvCxnSpPr>
        <p:spPr>
          <a:xfrm>
            <a:off x="976418" y="2596586"/>
            <a:ext cx="0" cy="1140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93" name="Google Shape;293;p33"/>
          <p:cNvCxnSpPr>
            <a:stCxn id="289" idx="2"/>
            <a:endCxn id="286" idx="0"/>
          </p:cNvCxnSpPr>
          <p:nvPr/>
        </p:nvCxnSpPr>
        <p:spPr>
          <a:xfrm rot="-5400000">
            <a:off x="-944635" y="2397735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94" name="Google Shape;294;p33"/>
          <p:cNvSpPr/>
          <p:nvPr/>
        </p:nvSpPr>
        <p:spPr>
          <a:xfrm>
            <a:off x="2181639" y="1838738"/>
            <a:ext cx="5550900" cy="28476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33"/>
          <p:cNvSpPr txBox="1"/>
          <p:nvPr/>
        </p:nvSpPr>
        <p:spPr>
          <a:xfrm>
            <a:off x="3192876" y="1883465"/>
            <a:ext cx="35286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data associated with publication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33"/>
          <p:cNvSpPr/>
          <p:nvPr/>
        </p:nvSpPr>
        <p:spPr>
          <a:xfrm>
            <a:off x="2341753" y="2398043"/>
            <a:ext cx="1331700" cy="817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ready to be publicly released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33"/>
          <p:cNvSpPr/>
          <p:nvPr/>
        </p:nvSpPr>
        <p:spPr>
          <a:xfrm>
            <a:off x="3851413" y="2398043"/>
            <a:ext cx="2206500" cy="817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under embargo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8" name="Google Shape;298;p33"/>
          <p:cNvSpPr/>
          <p:nvPr/>
        </p:nvSpPr>
        <p:spPr>
          <a:xfrm>
            <a:off x="6251711" y="2398042"/>
            <a:ext cx="1303200" cy="914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that cannot be publicly released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33"/>
          <p:cNvSpPr/>
          <p:nvPr/>
        </p:nvSpPr>
        <p:spPr>
          <a:xfrm>
            <a:off x="3819110" y="3631194"/>
            <a:ext cx="1023600" cy="64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Available upon request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0" name="Google Shape;300;p33"/>
          <p:cNvSpPr/>
          <p:nvPr/>
        </p:nvSpPr>
        <p:spPr>
          <a:xfrm>
            <a:off x="4985441" y="3631194"/>
            <a:ext cx="1023600" cy="64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Can be publicly released</a:t>
            </a: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33"/>
          <p:cNvSpPr/>
          <p:nvPr/>
        </p:nvSpPr>
        <p:spPr>
          <a:xfrm>
            <a:off x="6131469" y="3581918"/>
            <a:ext cx="1543500" cy="7377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Safety reasons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Commercial reasons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Personal data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33"/>
          <p:cNvSpPr/>
          <p:nvPr/>
        </p:nvSpPr>
        <p:spPr>
          <a:xfrm>
            <a:off x="4252921" y="3220264"/>
            <a:ext cx="207300" cy="411000"/>
          </a:xfrm>
          <a:prstGeom prst="downArrow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33"/>
          <p:cNvSpPr/>
          <p:nvPr/>
        </p:nvSpPr>
        <p:spPr>
          <a:xfrm>
            <a:off x="5422164" y="3215309"/>
            <a:ext cx="207300" cy="411000"/>
          </a:xfrm>
          <a:prstGeom prst="downArrow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33"/>
          <p:cNvSpPr/>
          <p:nvPr/>
        </p:nvSpPr>
        <p:spPr>
          <a:xfrm rot="10800000">
            <a:off x="6837391" y="3330218"/>
            <a:ext cx="120000" cy="251700"/>
          </a:xfrm>
          <a:prstGeom prst="downArrow">
            <a:avLst>
              <a:gd name="adj1" fmla="val 50000"/>
              <a:gd name="adj2" fmla="val 50000"/>
            </a:avLst>
          </a:prstGeom>
          <a:noFill/>
          <a:ln w="254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5" name="Google Shape;305;p33"/>
          <p:cNvSpPr txBox="1"/>
          <p:nvPr/>
        </p:nvSpPr>
        <p:spPr>
          <a:xfrm>
            <a:off x="2146439" y="4776140"/>
            <a:ext cx="65484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Andrews, H., Turkyilmaz-van der Velden, Y.,10 Steps to Long-term Archive Research Data, TU Delft, December. 2018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Agenda of Today</a:t>
            </a:r>
            <a:endParaRPr sz="2800"/>
          </a:p>
        </p:txBody>
      </p:sp>
      <p:sp>
        <p:nvSpPr>
          <p:cNvPr id="86" name="Google Shape;86;p16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10:00 - 11:00 Introduction and get to know each other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11:00 - 11:15 Break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11:15 - 12:15 Data management plan - part 1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12:15 - 13:15 Lunch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13:15 - 14:15 Data management plan - part 2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14:15 - 14:30 Break</a:t>
            </a:r>
            <a:endParaRPr sz="1800"/>
          </a:p>
          <a:p>
            <a:pPr marL="457200" lvl="0" indent="-342900" algn="l" rtl="0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14:30 - 15:30 Sustainable data management, closing </a:t>
            </a:r>
            <a:endParaRPr sz="1800"/>
          </a:p>
        </p:txBody>
      </p:sp>
      <p:pic>
        <p:nvPicPr>
          <p:cNvPr id="87" name="Google Shape;8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61000" y="2040050"/>
            <a:ext cx="1063375" cy="106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Data Standard</a:t>
            </a:r>
            <a:endParaRPr sz="2800"/>
          </a:p>
        </p:txBody>
      </p:sp>
      <p:sp>
        <p:nvSpPr>
          <p:cNvPr id="312" name="Google Shape;312;p34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</a:pPr>
            <a:r>
              <a:rPr lang="en-US" sz="1800">
                <a:solidFill>
                  <a:srgbClr val="000000"/>
                </a:solidFill>
              </a:rPr>
              <a:t>Metadata</a:t>
            </a:r>
            <a:endParaRPr sz="1800">
              <a:solidFill>
                <a:srgbClr val="000000"/>
              </a:solidFill>
            </a:endParaRPr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Disciplinary metadata standards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General (descriptive) standard: </a:t>
            </a:r>
            <a:r>
              <a:rPr lang="en-US" sz="1800" u="sng">
                <a:solidFill>
                  <a:schemeClr val="hlink"/>
                </a:solidFill>
                <a:hlinkClick r:id="rId4"/>
              </a:rPr>
              <a:t>Dublin Core</a:t>
            </a:r>
            <a:r>
              <a:rPr lang="en-US" sz="1800"/>
              <a:t> </a:t>
            </a:r>
            <a:endParaRPr sz="1800"/>
          </a:p>
          <a:p>
            <a:pPr marL="1371600" lvl="2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Documentation: </a:t>
            </a:r>
            <a:r>
              <a:rPr lang="en-US" sz="1800" u="sng">
                <a:solidFill>
                  <a:schemeClr val="hlink"/>
                </a:solidFill>
                <a:hlinkClick r:id="rId5"/>
              </a:rPr>
              <a:t>4TU Center for Research Data metadata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Acceptable data formats 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6"/>
              </a:rPr>
              <a:t>UK Data Service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7"/>
              </a:rPr>
              <a:t>DANS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8"/>
              </a:rPr>
              <a:t>4TU Center for Research Data</a:t>
            </a:r>
            <a:endParaRPr sz="1800"/>
          </a:p>
        </p:txBody>
      </p:sp>
      <p:pic>
        <p:nvPicPr>
          <p:cNvPr id="313" name="Google Shape;313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400224" y="2872650"/>
            <a:ext cx="2014224" cy="143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Archiving after Project </a:t>
            </a:r>
            <a:endParaRPr sz="2800"/>
          </a:p>
        </p:txBody>
      </p:sp>
      <p:sp>
        <p:nvSpPr>
          <p:cNvPr id="319" name="Google Shape;319;p35"/>
          <p:cNvSpPr txBox="1">
            <a:spLocks noGrp="1"/>
          </p:cNvSpPr>
          <p:nvPr>
            <p:ph type="body" idx="1"/>
          </p:nvPr>
        </p:nvSpPr>
        <p:spPr>
          <a:xfrm>
            <a:off x="1763100" y="1063225"/>
            <a:ext cx="7106400" cy="405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Documentation</a:t>
            </a:r>
            <a:endParaRPr sz="1600"/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–"/>
            </a:pPr>
            <a:r>
              <a:rPr lang="en-US" sz="1600"/>
              <a:t>What you did, how you did it</a:t>
            </a:r>
            <a:endParaRPr sz="1600"/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–"/>
            </a:pPr>
            <a:r>
              <a:rPr lang="en-US" sz="1600"/>
              <a:t>How the data can be reused</a:t>
            </a:r>
            <a:endParaRPr sz="1600"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Licenses – tell others how to use the published data</a:t>
            </a:r>
            <a:endParaRPr sz="1600"/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–"/>
            </a:pPr>
            <a:r>
              <a:rPr lang="en-US" sz="1600" u="sng">
                <a:solidFill>
                  <a:schemeClr val="hlink"/>
                </a:solidFill>
                <a:hlinkClick r:id="rId3"/>
              </a:rPr>
              <a:t>Choose an open license</a:t>
            </a:r>
            <a:r>
              <a:rPr lang="en-US" sz="1600"/>
              <a:t> </a:t>
            </a:r>
            <a:endParaRPr sz="1600"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600"/>
              <a:t>Persistent Identifiers – long-lasting reference to a digital resource</a:t>
            </a:r>
            <a:endParaRPr sz="1600"/>
          </a:p>
          <a:p>
            <a:pPr marL="80010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–"/>
            </a:pPr>
            <a:r>
              <a:rPr lang="en-US" sz="1600"/>
              <a:t>Digital Object Identifier, Handle</a:t>
            </a:r>
            <a:endParaRPr sz="1600"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34290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600"/>
          </a:p>
          <a:p>
            <a:pPr marL="457200" marR="0" lvl="0" indent="-228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</a:pPr>
            <a:endParaRPr sz="1600"/>
          </a:p>
        </p:txBody>
      </p:sp>
      <p:sp>
        <p:nvSpPr>
          <p:cNvPr id="320" name="Google Shape;320;p35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2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35"/>
          <p:cNvSpPr/>
          <p:nvPr/>
        </p:nvSpPr>
        <p:spPr>
          <a:xfrm>
            <a:off x="474920" y="21067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05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5"/>
          <p:cNvSpPr/>
          <p:nvPr/>
        </p:nvSpPr>
        <p:spPr>
          <a:xfrm>
            <a:off x="522774" y="1248223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3" name="Google Shape;323;p35"/>
          <p:cNvSpPr/>
          <p:nvPr/>
        </p:nvSpPr>
        <p:spPr>
          <a:xfrm>
            <a:off x="511124" y="3736779"/>
            <a:ext cx="930582" cy="582606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4" name="Google Shape;324;p35"/>
          <p:cNvCxnSpPr>
            <a:stCxn id="320" idx="2"/>
            <a:endCxn id="322" idx="0"/>
          </p:cNvCxnSpPr>
          <p:nvPr/>
        </p:nvCxnSpPr>
        <p:spPr>
          <a:xfrm>
            <a:off x="976401" y="966559"/>
            <a:ext cx="0" cy="281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5" name="Google Shape;325;p35"/>
          <p:cNvCxnSpPr>
            <a:stCxn id="322" idx="2"/>
            <a:endCxn id="321" idx="0"/>
          </p:cNvCxnSpPr>
          <p:nvPr/>
        </p:nvCxnSpPr>
        <p:spPr>
          <a:xfrm>
            <a:off x="976401" y="1738057"/>
            <a:ext cx="0" cy="368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6" name="Google Shape;326;p35"/>
          <p:cNvCxnSpPr>
            <a:stCxn id="321" idx="2"/>
            <a:endCxn id="323" idx="0"/>
          </p:cNvCxnSpPr>
          <p:nvPr/>
        </p:nvCxnSpPr>
        <p:spPr>
          <a:xfrm>
            <a:off x="976418" y="2596586"/>
            <a:ext cx="0" cy="1140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27" name="Google Shape;327;p35"/>
          <p:cNvCxnSpPr>
            <a:stCxn id="323" idx="2"/>
            <a:endCxn id="320" idx="0"/>
          </p:cNvCxnSpPr>
          <p:nvPr/>
        </p:nvCxnSpPr>
        <p:spPr>
          <a:xfrm rot="-5400000">
            <a:off x="-944635" y="2397735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28" name="Google Shape;328;p35"/>
          <p:cNvSpPr/>
          <p:nvPr/>
        </p:nvSpPr>
        <p:spPr>
          <a:xfrm>
            <a:off x="6831174" y="313026"/>
            <a:ext cx="1693800" cy="817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ready to be publicly released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35"/>
          <p:cNvSpPr txBox="1"/>
          <p:nvPr/>
        </p:nvSpPr>
        <p:spPr>
          <a:xfrm>
            <a:off x="2146439" y="4852340"/>
            <a:ext cx="65484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Andrews, H., Bohmer, J., Long-Term Archiving Training at AWEP Dept., Faculty Aerospace Engineering, TU Delft, April. 2018</a:t>
            </a:r>
            <a:endParaRPr sz="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6"/>
          <p:cNvSpPr txBox="1">
            <a:spLocks noGrp="1"/>
          </p:cNvSpPr>
          <p:nvPr>
            <p:ph type="title"/>
          </p:nvPr>
        </p:nvSpPr>
        <p:spPr>
          <a:xfrm>
            <a:off x="1763106" y="-43411"/>
            <a:ext cx="71064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Repositories</a:t>
            </a:r>
            <a:endParaRPr sz="2800"/>
          </a:p>
        </p:txBody>
      </p:sp>
      <p:sp>
        <p:nvSpPr>
          <p:cNvPr id="336" name="Google Shape;336;p36"/>
          <p:cNvSpPr/>
          <p:nvPr/>
        </p:nvSpPr>
        <p:spPr>
          <a:xfrm>
            <a:off x="522774" y="476725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Plan</a:t>
            </a:r>
            <a:endParaRPr sz="12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36"/>
          <p:cNvSpPr/>
          <p:nvPr/>
        </p:nvSpPr>
        <p:spPr>
          <a:xfrm>
            <a:off x="474920" y="2106752"/>
            <a:ext cx="1002996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50"/>
              <a:buFont typeface="Arial"/>
              <a:buNone/>
            </a:pPr>
            <a:r>
              <a:rPr lang="en-US" sz="105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Process / Analyse</a:t>
            </a:r>
            <a:endParaRPr sz="105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6"/>
          <p:cNvSpPr/>
          <p:nvPr/>
        </p:nvSpPr>
        <p:spPr>
          <a:xfrm>
            <a:off x="522774" y="1248223"/>
            <a:ext cx="907254" cy="489834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Collect / Create</a:t>
            </a:r>
            <a:endParaRPr sz="11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36"/>
          <p:cNvSpPr/>
          <p:nvPr/>
        </p:nvSpPr>
        <p:spPr>
          <a:xfrm>
            <a:off x="511124" y="3736779"/>
            <a:ext cx="930582" cy="582606"/>
          </a:xfrm>
          <a:prstGeom prst="flowChartTerminator">
            <a:avLst/>
          </a:prstGeom>
          <a:solidFill>
            <a:schemeClr val="lt2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Share / Publish/ Archive</a:t>
            </a:r>
            <a:endParaRPr sz="1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40" name="Google Shape;340;p36"/>
          <p:cNvCxnSpPr>
            <a:stCxn id="336" idx="2"/>
            <a:endCxn id="338" idx="0"/>
          </p:cNvCxnSpPr>
          <p:nvPr/>
        </p:nvCxnSpPr>
        <p:spPr>
          <a:xfrm>
            <a:off x="976401" y="966559"/>
            <a:ext cx="0" cy="281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1" name="Google Shape;341;p36"/>
          <p:cNvCxnSpPr>
            <a:stCxn id="338" idx="2"/>
            <a:endCxn id="337" idx="0"/>
          </p:cNvCxnSpPr>
          <p:nvPr/>
        </p:nvCxnSpPr>
        <p:spPr>
          <a:xfrm>
            <a:off x="976401" y="1738057"/>
            <a:ext cx="0" cy="368700"/>
          </a:xfrm>
          <a:prstGeom prst="straightConnector1">
            <a:avLst/>
          </a:prstGeom>
          <a:noFill/>
          <a:ln w="19050" cap="flat" cmpd="sng">
            <a:solidFill>
              <a:srgbClr val="7F7F7F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2" name="Google Shape;342;p36"/>
          <p:cNvCxnSpPr>
            <a:stCxn id="337" idx="2"/>
            <a:endCxn id="339" idx="0"/>
          </p:cNvCxnSpPr>
          <p:nvPr/>
        </p:nvCxnSpPr>
        <p:spPr>
          <a:xfrm>
            <a:off x="976418" y="2596586"/>
            <a:ext cx="0" cy="11403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343" name="Google Shape;343;p36"/>
          <p:cNvCxnSpPr>
            <a:stCxn id="339" idx="2"/>
            <a:endCxn id="336" idx="0"/>
          </p:cNvCxnSpPr>
          <p:nvPr/>
        </p:nvCxnSpPr>
        <p:spPr>
          <a:xfrm rot="-5400000">
            <a:off x="-944635" y="2397735"/>
            <a:ext cx="3842700" cy="600"/>
          </a:xfrm>
          <a:prstGeom prst="bentConnector5">
            <a:avLst>
              <a:gd name="adj1" fmla="val -5949"/>
              <a:gd name="adj2" fmla="val -115648333"/>
              <a:gd name="adj3" fmla="val 105947"/>
            </a:avLst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44" name="Google Shape;344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0583" y="1093024"/>
            <a:ext cx="6891429" cy="3352976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6"/>
          <p:cNvSpPr txBox="1"/>
          <p:nvPr/>
        </p:nvSpPr>
        <p:spPr>
          <a:xfrm rot="673566">
            <a:off x="5622578" y="430279"/>
            <a:ext cx="3498029" cy="582701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List to be double-checked for applicability in Poland! 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37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3" name="Google Shape;35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3100" y="445400"/>
            <a:ext cx="7106400" cy="3997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DMP in Details</a:t>
            </a:r>
            <a:endParaRPr/>
          </a:p>
        </p:txBody>
      </p:sp>
      <p:sp>
        <p:nvSpPr>
          <p:cNvPr id="360" name="Google Shape;360;p38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1" name="Google Shape;36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70197" y="1112413"/>
            <a:ext cx="5492199" cy="366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/>
          </a:p>
        </p:txBody>
      </p:sp>
      <p:sp>
        <p:nvSpPr>
          <p:cNvPr id="368" name="Google Shape;368;p39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69" name="Google Shape;369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23800" y="125800"/>
            <a:ext cx="6185000" cy="407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2538" y="4115095"/>
            <a:ext cx="1227411" cy="429442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39"/>
          <p:cNvSpPr/>
          <p:nvPr/>
        </p:nvSpPr>
        <p:spPr>
          <a:xfrm>
            <a:off x="81566" y="3468764"/>
            <a:ext cx="1388100" cy="5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Research data @ UiT </a:t>
            </a:r>
            <a:endParaRPr sz="16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" name="Google Shape;372;p39"/>
          <p:cNvSpPr/>
          <p:nvPr/>
        </p:nvSpPr>
        <p:spPr>
          <a:xfrm>
            <a:off x="1962400" y="4197622"/>
            <a:ext cx="6785700" cy="7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59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FAIR ≠ Open</a:t>
            </a:r>
            <a:endParaRPr sz="28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852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“As open as possible, as closed as necessary” </a:t>
            </a:r>
            <a:endParaRPr sz="2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439"/>
              </a:spcBef>
              <a:spcAft>
                <a:spcPts val="0"/>
              </a:spcAft>
              <a:buNone/>
            </a:pP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None/>
            </a:pP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3080" marR="0" lvl="0" indent="-177479" algn="l" rtl="0">
              <a:lnSpc>
                <a:spcPct val="90000"/>
              </a:lnSpc>
              <a:spcBef>
                <a:spcPts val="519"/>
              </a:spcBef>
              <a:spcAft>
                <a:spcPts val="0"/>
              </a:spcAft>
              <a:buNone/>
            </a:pPr>
            <a:endParaRPr sz="2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4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DMP: </a:t>
            </a:r>
            <a:r>
              <a:rPr lang="en-US" sz="2800"/>
              <a:t>Minimal Information</a:t>
            </a:r>
            <a:endParaRPr sz="2800"/>
          </a:p>
        </p:txBody>
      </p:sp>
      <p:sp>
        <p:nvSpPr>
          <p:cNvPr id="379" name="Google Shape;379;p40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2000"/>
              <a:t>Data Description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Standards and Metadata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Data sharing</a:t>
            </a:r>
            <a:endParaRPr sz="2000"/>
          </a:p>
          <a:p>
            <a:pPr marL="457200" lvl="0" indent="-355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Archiving and preservation</a:t>
            </a:r>
            <a:endParaRPr sz="2000"/>
          </a:p>
        </p:txBody>
      </p:sp>
      <p:pic>
        <p:nvPicPr>
          <p:cNvPr id="380" name="Google Shape;380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381" name="Google Shape;381;p40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  <p:pic>
        <p:nvPicPr>
          <p:cNvPr id="382" name="Google Shape;382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22925" y="2671525"/>
            <a:ext cx="3410400" cy="225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A Good DMP Specifies:</a:t>
            </a:r>
            <a:endParaRPr sz="2800"/>
          </a:p>
        </p:txBody>
      </p:sp>
      <p:sp>
        <p:nvSpPr>
          <p:cNvPr id="389" name="Google Shape;389;p41"/>
          <p:cNvSpPr txBox="1">
            <a:spLocks noGrp="1"/>
          </p:cNvSpPr>
          <p:nvPr>
            <p:ph type="body" idx="1"/>
          </p:nvPr>
        </p:nvSpPr>
        <p:spPr>
          <a:xfrm>
            <a:off x="1763100" y="1011225"/>
            <a:ext cx="71064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Overview of project data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types, size, ownership etc.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Data collection activities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need of informed consent for human participatory activity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need of data processing agreement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Data sensitivity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what can be shared / reused with whom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how to protect the sensitive data</a:t>
            </a:r>
            <a:endParaRPr sz="1800"/>
          </a:p>
        </p:txBody>
      </p:sp>
      <p:pic>
        <p:nvPicPr>
          <p:cNvPr id="390" name="Google Shape;390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4777" y="3429000"/>
            <a:ext cx="1668826" cy="117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4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A Good DMP Specifies:</a:t>
            </a:r>
            <a:endParaRPr sz="2800"/>
          </a:p>
        </p:txBody>
      </p:sp>
      <p:sp>
        <p:nvSpPr>
          <p:cNvPr id="397" name="Google Shape;397;p42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Access control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who can access what data, during and after project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Data storage and backup during project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security and data protection (technical, organizational)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Data documentation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metadata standard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Data archiving after project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choose of repository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need of anonymization</a:t>
            </a:r>
            <a:endParaRPr sz="1800"/>
          </a:p>
        </p:txBody>
      </p:sp>
      <p:pic>
        <p:nvPicPr>
          <p:cNvPr id="398" name="Google Shape;398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84777" y="3429000"/>
            <a:ext cx="1668826" cy="117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4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How to check if it is a good DMP?</a:t>
            </a:r>
            <a:endParaRPr sz="2800"/>
          </a:p>
        </p:txBody>
      </p:sp>
      <p:sp>
        <p:nvSpPr>
          <p:cNvPr id="405" name="Google Shape;405;p43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91425" rIns="91425" bIns="137150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1400"/>
              <a:buChar char="•"/>
            </a:pPr>
            <a:r>
              <a:rPr lang="en-US" sz="1400"/>
              <a:t>There is no absolute right answers, but reasonable ones.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</a:pPr>
            <a:endParaRPr sz="1400">
              <a:solidFill>
                <a:schemeClr val="lt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Is the plan appropriate?</a:t>
            </a:r>
            <a:endParaRPr sz="140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adopting relevant standards</a:t>
            </a:r>
            <a:endParaRPr sz="140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practices in line with norms for that field</a:t>
            </a:r>
            <a:endParaRPr sz="1400"/>
          </a:p>
          <a:p>
            <a:pPr marL="91440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use of support services e.g. university storage, subject repositories…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</a:pPr>
            <a:endParaRPr sz="1400">
              <a:solidFill>
                <a:schemeClr val="lt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Does it seem feasible to implement?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</a:pPr>
            <a:endParaRPr sz="1400">
              <a:solidFill>
                <a:schemeClr val="lt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Has sufficient detailed information been provided?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</a:pPr>
            <a:endParaRPr sz="1400">
              <a:solidFill>
                <a:schemeClr val="lt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Has advice been sought where needed?</a:t>
            </a:r>
            <a:endParaRPr sz="1400"/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</a:pPr>
            <a:endParaRPr sz="1400">
              <a:solidFill>
                <a:schemeClr val="lt1"/>
              </a:solidFill>
            </a:endParaRP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Are restrictions and costs properly justified?</a:t>
            </a:r>
            <a:endParaRPr sz="1400"/>
          </a:p>
        </p:txBody>
      </p:sp>
      <p:pic>
        <p:nvPicPr>
          <p:cNvPr id="406" name="Google Shape;40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43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  <p:pic>
        <p:nvPicPr>
          <p:cNvPr id="408" name="Google Shape;408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4777" y="3429000"/>
            <a:ext cx="1668826" cy="117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Stewardship at TU Delft</a:t>
            </a:r>
            <a:endParaRPr sz="2800"/>
          </a:p>
        </p:txBody>
      </p:sp>
      <p:sp>
        <p:nvSpPr>
          <p:cNvPr id="93" name="Google Shape;93;p17"/>
          <p:cNvSpPr txBox="1">
            <a:spLocks noGrp="1"/>
          </p:cNvSpPr>
          <p:nvPr>
            <p:ph type="body" idx="1"/>
          </p:nvPr>
        </p:nvSpPr>
        <p:spPr>
          <a:xfrm>
            <a:off x="1691639" y="1063229"/>
            <a:ext cx="4408841" cy="390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1400"/>
              <a:t>Data Stewards: ‘Go-to’ person for research data management (RDM) at faculty level</a:t>
            </a:r>
            <a:endParaRPr/>
          </a:p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1400" u="sng">
                <a:solidFill>
                  <a:schemeClr val="hlink"/>
                </a:solidFill>
                <a:hlinkClick r:id="rId3"/>
              </a:rPr>
              <a:t>https://tudelft.nl/library/datastewards</a:t>
            </a:r>
            <a:r>
              <a:rPr lang="en-US" sz="1400"/>
              <a:t> </a:t>
            </a:r>
            <a:endParaRPr/>
          </a:p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1400"/>
              <a:t>	</a:t>
            </a:r>
            <a:endParaRPr/>
          </a:p>
        </p:txBody>
      </p:sp>
      <p:grpSp>
        <p:nvGrpSpPr>
          <p:cNvPr id="94" name="Google Shape;94;p17"/>
          <p:cNvGrpSpPr/>
          <p:nvPr/>
        </p:nvGrpSpPr>
        <p:grpSpPr>
          <a:xfrm>
            <a:off x="1843668" y="2054439"/>
            <a:ext cx="6595011" cy="3089062"/>
            <a:chOff x="1691639" y="1609122"/>
            <a:chExt cx="7452361" cy="3362326"/>
          </a:xfrm>
        </p:grpSpPr>
        <p:grpSp>
          <p:nvGrpSpPr>
            <p:cNvPr id="95" name="Google Shape;95;p17"/>
            <p:cNvGrpSpPr/>
            <p:nvPr/>
          </p:nvGrpSpPr>
          <p:grpSpPr>
            <a:xfrm>
              <a:off x="1691639" y="1609122"/>
              <a:ext cx="7452361" cy="3362326"/>
              <a:chOff x="1691639" y="1609122"/>
              <a:chExt cx="7452361" cy="3362326"/>
            </a:xfrm>
          </p:grpSpPr>
          <p:pic>
            <p:nvPicPr>
              <p:cNvPr id="96" name="Google Shape;96;p17" descr="https://lh5.googleusercontent.com/fccdqLM81U19cxdegLtLOilgTEjxlBvq4xYDfjS2raEFwqUUa_Ltktgvu1rmx4T1nNdzPbRBG_EIw9V4HaizpkVrdkToGQm8xsZDI_yZm3uq1CbT2ergP3N4mgVXsXKWliht0YdyLa6G5O5q6w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1691639" y="1637698"/>
                <a:ext cx="3724275" cy="333375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97" name="Google Shape;97;p17" descr="https://lh6.googleusercontent.com/eRxA5CwV8FFIo3WjxbnVoObSnNTm-Q8J2aLRtqfeT5_i36kTpos5T_nC3qZAn-Dc7xyUg4yclzAQ5R1bwQB3jmg0kwttPce6NmX5GZjLu6K7cuIR-Tvg1wzs6NJ8gfO9SyCFc68rfESjDsXaZw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5372100" y="1609122"/>
                <a:ext cx="3771900" cy="33623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98" name="Google Shape;98;p17" descr="https://lh4.googleusercontent.com/W4tKmcnjURT4LBbL6KCHuvjQNnYSi8VH2B51jBg0SpLgzAhXEgXaa47O7OnBDMD8wsi1dFwAqWFaSSmHvS7_XE6Dp3S3WGQ3_xF8ZOD1lLtxF_O1f8iY6gm06BG7eVapPsMAxJLDv35wGTphAw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4391260" y="1673601"/>
              <a:ext cx="971155" cy="9711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7" descr="https://lh4.googleusercontent.com/33bp84puqxravyOiUXJcjdHZyi_BCt5OJjUQwNvcXBzoZg_l_Vmj6WUebjX10MJtc_6mDnnDXz8ylsA-kP4GG90p3Zu_i0lbtd_I-TzFQwzpEaBEA_PwkbTBDSuKikSZe7Mdy90U1mi7wBscPw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353610" y="1715908"/>
              <a:ext cx="844863" cy="10560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7" descr="https://lh3.googleusercontent.com/sfgpBFPIpLYp7aXzogF2gfgBWywa3wFAm6qTpGAxFsAI_2NynTC22zk_pmC8an6iwoRoFaTxQ03DoSXMMtiwhnoj-X-LtnTLVb-Po-nUYAxeUHaagN4aBrN1eu3LzCDqPwKPEGnjw2Z5AbLxRA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179313" y="1715908"/>
              <a:ext cx="900435" cy="9219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7" descr="https://lh3.googleusercontent.com/33m9vY4FmElV1qjvSa5KxGAMoUYBWywX1vFO-Jmfvs0HqQNrx40e7JTX44BAGQcoY32mSO2612WhnDCLp6dyw8DAz6zvr1ibBzfY2SEOFn7SaimavCKxwa-Q_izrdbpVgc3Xl7LgfFai4WmhOA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608860" y="3371077"/>
              <a:ext cx="855197" cy="8943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7" descr="https://lh3.googleusercontent.com/eeOQI2rF0RrQbj4h2Mc-oCjULGZDpm6qPiUiLHp7zEOJB3Cb2helvil3L3tRnivO6Q-h5X4rQ1fVMMEQLEMiBBwpN_ciPdjG4K35Toe5vE-I817bS1D2rhWnb88pi0xYHGaEhLlwGN0Y4L_hmg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4462636" y="3371077"/>
              <a:ext cx="888683" cy="8886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7" descr="https://lh3.googleusercontent.com/zB73OMD1lr4iLuIjI7179of-0VyjuiyM4sObYRw8ZSP_ozD7uZ1DAQj1GbGgVLpBBCJD1OvOZXsRpAAvkbYc7Xz31f1_Tirll5F_5quou7qaU0iL--toboI7D7VOktxbFFiyNJ_zHWCmZQeuxw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6220689" y="3408218"/>
              <a:ext cx="977784" cy="977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17" descr="https://lh3.googleusercontent.com/kJLiTtCjzudI2VPxpdwrn1l9u6Ic9FCNB1_Ln5azjNoG-TB2lZQqbYHuBGI_tcFrLXLAKq5zknc7NFbBiC3WI97yiMWMbn87RN7aCmT4v0DupTEmOerFS-j64CMStOKYZc0rvRBjKa70rsYMyA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8157035" y="3408218"/>
              <a:ext cx="922713" cy="9227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17" descr="https://lh5.googleusercontent.com/O0M5ABjPuaW5pQFcSgyoh8gUKUV_TBZzWfaAXDRHhEyZY1fD0G2a7BM6nLFnwSSeXwlPN3gvnuPGb1D0-3UjhS6CwDuj1PnavgonVVEe0ir5PMf09LCtVx0_VCwPBupaEafJsRYyw95A5H3YGA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2547852" y="1673602"/>
              <a:ext cx="905712" cy="9057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6" name="Google Shape;106;p17"/>
          <p:cNvGrpSpPr/>
          <p:nvPr/>
        </p:nvGrpSpPr>
        <p:grpSpPr>
          <a:xfrm>
            <a:off x="6797282" y="992278"/>
            <a:ext cx="1584536" cy="1062161"/>
            <a:chOff x="4515944" y="1139789"/>
            <a:chExt cx="1584536" cy="1062161"/>
          </a:xfrm>
        </p:grpSpPr>
        <p:pic>
          <p:nvPicPr>
            <p:cNvPr id="107" name="Google Shape;107;p17" descr="https://lh4.googleusercontent.com/lqjkDWuZX1Es1SZWs6w8UPUXExDUWVK9G7-aT_Y8tLUoRb_WuqOqpsRhYbKQOs4icC92Yo9Fk2RhD4ACMVoqWale3I_EIhtPn7EtzGYT_JSXZXj6IJpk1GGpOMUS44q-nYBXc4fhWGk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4515944" y="1139789"/>
              <a:ext cx="1584536" cy="10621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7" descr="https://lh3.googleusercontent.com/vQ-z4m4EeorTJdFzya-DHlpn9vMDEcELgY_p_6zEdGJ-OvO75C5eHmU3n84o_h-ij3tz4gc0y8XF7SViFTVjO_Y11wldNeVwQ7CyWmtmPyzgQm316Ew54EnoxH_NT0tEAH0M6xPn-LM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5370090" y="1139789"/>
              <a:ext cx="730390" cy="73039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9" name="Google Shape;109;p17"/>
          <p:cNvSpPr txBox="1"/>
          <p:nvPr/>
        </p:nvSpPr>
        <p:spPr>
          <a:xfrm>
            <a:off x="6482716" y="684501"/>
            <a:ext cx="2242922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Coordinated at TU Library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635BA"/>
              </a:buClr>
              <a:buSzPts val="4000"/>
              <a:buFont typeface="Calibri"/>
              <a:buNone/>
            </a:pPr>
            <a:r>
              <a:rPr lang="en-US" sz="2800">
                <a:solidFill>
                  <a:schemeClr val="dk2"/>
                </a:solidFill>
              </a:rPr>
              <a:t>Is the information specific enough?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15" name="Google Shape;415;p44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None/>
            </a:pPr>
            <a:r>
              <a:rPr lang="en-US" sz="1800" i="1"/>
              <a:t>“we will use suitable formats to ensure that our data can be preserved and sustained over the long term”</a:t>
            </a:r>
            <a:endParaRPr sz="1800"/>
          </a:p>
          <a:p>
            <a:pPr marL="0" lvl="0" indent="0" algn="l" rtl="0">
              <a:spcBef>
                <a:spcPts val="11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93700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Which formats? Name them!</a:t>
            </a:r>
            <a:endParaRPr sz="1800"/>
          </a:p>
          <a:p>
            <a:pPr marL="457200" lvl="0" indent="-393700" algn="l" rtl="0">
              <a:spcBef>
                <a:spcPts val="2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Does the team know which are suitable?</a:t>
            </a:r>
            <a:endParaRPr sz="1800"/>
          </a:p>
          <a:p>
            <a:pPr marL="457200" lvl="0" indent="-393700" algn="l" rtl="0">
              <a:spcBef>
                <a:spcPts val="2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Does the chosen repository have prefered data format?</a:t>
            </a:r>
            <a:endParaRPr sz="18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/>
          </a:p>
        </p:txBody>
      </p:sp>
      <p:pic>
        <p:nvPicPr>
          <p:cNvPr id="416" name="Google Shape;416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44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4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Are decisions justified?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24" name="Google Shape;424;p45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 i="1"/>
              <a:t>“data will be made available upon request to </a:t>
            </a: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 i="1"/>
              <a:t>bona fide medieval historians”</a:t>
            </a: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 i="1"/>
          </a:p>
          <a:p>
            <a:pPr marL="457200" lvl="0" indent="-393700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Why is it restricted?</a:t>
            </a:r>
            <a:endParaRPr sz="1800"/>
          </a:p>
          <a:p>
            <a:pPr marL="457200" lvl="0" indent="-393700" algn="l" rtl="0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Could other communities not reuse the data?</a:t>
            </a:r>
            <a:endParaRPr sz="1800"/>
          </a:p>
          <a:p>
            <a:pPr marL="457200" lvl="0" indent="-393700" algn="l" rtl="0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Will the research team be around to handle access requests in the future?</a:t>
            </a:r>
            <a:endParaRPr sz="1800"/>
          </a:p>
          <a:p>
            <a:pPr marL="0" lvl="0" indent="0" algn="l" rtl="0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 b="1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/>
          </a:p>
        </p:txBody>
      </p:sp>
      <p:pic>
        <p:nvPicPr>
          <p:cNvPr id="425" name="Google Shape;425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45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46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A better response...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33" name="Google Shape;433;p46"/>
          <p:cNvSpPr txBox="1">
            <a:spLocks noGrp="1"/>
          </p:cNvSpPr>
          <p:nvPr>
            <p:ph type="body" idx="1"/>
          </p:nvPr>
        </p:nvSpPr>
        <p:spPr>
          <a:xfrm>
            <a:off x="1763100" y="858825"/>
            <a:ext cx="7204500" cy="3984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 i="1"/>
              <a:t>“We will provide MP3 audio files for online dissemination. While this is not an open format, it is well-established and the most widely supported. High-resolution WAV files will be used for the archival master recordings.”</a:t>
            </a:r>
            <a:endParaRPr sz="1800"/>
          </a:p>
          <a:p>
            <a:pPr marL="0" lvl="0" indent="0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/>
          </a:p>
          <a:p>
            <a:pPr marL="457200" lvl="0" indent="-393700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Be clear, specific and detailed</a:t>
            </a:r>
            <a:endParaRPr sz="1800"/>
          </a:p>
          <a:p>
            <a:pPr marL="457200" lvl="0" indent="-393700" algn="l" rtl="0">
              <a:spcBef>
                <a:spcPts val="2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Justify decisions</a:t>
            </a:r>
            <a:endParaRPr sz="18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/>
          </a:p>
        </p:txBody>
      </p:sp>
      <p:pic>
        <p:nvPicPr>
          <p:cNvPr id="434" name="Google Shape;4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p46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Make it easy for reviewers to evaluate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42" name="Google Shape;442;p47"/>
          <p:cNvSpPr txBox="1">
            <a:spLocks noGrp="1"/>
          </p:cNvSpPr>
          <p:nvPr>
            <p:ph type="body" idx="1"/>
          </p:nvPr>
        </p:nvSpPr>
        <p:spPr>
          <a:xfrm>
            <a:off x="1763100" y="1206925"/>
            <a:ext cx="7204500" cy="3636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 i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 i="1"/>
              <a:t>“Online resource development will cost £21,000”</a:t>
            </a:r>
            <a:endParaRPr sz="1800" i="1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/>
              <a:t>versus</a:t>
            </a: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1800" i="1"/>
              <a:t>“Online resource development, 60 days at £350”</a:t>
            </a:r>
            <a:endParaRPr sz="1800"/>
          </a:p>
          <a:p>
            <a:pPr marL="0" lvl="0" indent="0" algn="ctr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endParaRPr sz="1800"/>
          </a:p>
          <a:p>
            <a:pPr marL="457200" lvl="0" indent="-393700" algn="l" rtl="0">
              <a:spcBef>
                <a:spcPts val="11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Don’t make reviewers dig around for information</a:t>
            </a:r>
            <a:endParaRPr sz="1800"/>
          </a:p>
          <a:p>
            <a:pPr marL="457200" lvl="0" indent="-393700" algn="l" rtl="0">
              <a:spcBef>
                <a:spcPts val="2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Be consistent in what you say in DMP and proposal</a:t>
            </a:r>
            <a:endParaRPr sz="1800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/>
          </a:p>
        </p:txBody>
      </p:sp>
      <p:pic>
        <p:nvPicPr>
          <p:cNvPr id="443" name="Google Shape;443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p47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4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Advice from reviewers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51" name="Google Shape;451;p48"/>
          <p:cNvSpPr txBox="1">
            <a:spLocks noGrp="1"/>
          </p:cNvSpPr>
          <p:nvPr>
            <p:ph type="body" idx="1"/>
          </p:nvPr>
        </p:nvSpPr>
        <p:spPr>
          <a:xfrm>
            <a:off x="1763100" y="1314275"/>
            <a:ext cx="7204500" cy="3726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20369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First impressions count </a:t>
            </a:r>
            <a:endParaRPr sz="1800"/>
          </a:p>
          <a:p>
            <a:pPr marL="936000" lvl="1" indent="-464883" algn="l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Stick to page limits, follow the template if mandated, provide information in the relevant section…</a:t>
            </a:r>
            <a:endParaRPr sz="1800"/>
          </a:p>
          <a:p>
            <a:pPr marL="457200" lvl="0" indent="-394970" algn="l" rtl="0">
              <a:lnSpc>
                <a:spcPct val="80000"/>
              </a:lnSpc>
              <a:spcBef>
                <a:spcPts val="796"/>
              </a:spcBef>
              <a:spcAft>
                <a:spcPts val="0"/>
              </a:spcAft>
              <a:buClr>
                <a:schemeClr val="dk1"/>
              </a:buClr>
              <a:buSzPts val="980"/>
              <a:buFont typeface="Arial"/>
              <a:buNone/>
            </a:pPr>
            <a:endParaRPr sz="1800"/>
          </a:p>
          <a:p>
            <a:pPr marL="457200" lvl="0" indent="-420369" algn="l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Beware blanket copy/paste</a:t>
            </a:r>
            <a:endParaRPr sz="1800"/>
          </a:p>
          <a:p>
            <a:pPr marL="936000" lvl="1" indent="-464883" algn="l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A limited amount of information can be provided as boilerplate text. Always read and adjust to your project.</a:t>
            </a:r>
            <a:endParaRPr sz="1800"/>
          </a:p>
          <a:p>
            <a:pPr marL="457200" lvl="0" indent="-394970" algn="l" rtl="0">
              <a:lnSpc>
                <a:spcPct val="80000"/>
              </a:lnSpc>
              <a:spcBef>
                <a:spcPts val="796"/>
              </a:spcBef>
              <a:spcAft>
                <a:spcPts val="0"/>
              </a:spcAft>
              <a:buClr>
                <a:schemeClr val="dk1"/>
              </a:buClr>
              <a:buSzPts val="980"/>
              <a:buFont typeface="Calibri"/>
              <a:buNone/>
            </a:pP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Calibri"/>
              <a:buNone/>
            </a:pP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Arial"/>
              <a:buNone/>
            </a:pP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dk1"/>
              </a:buClr>
              <a:buSzPts val="1680"/>
              <a:buFont typeface="Calibri"/>
              <a:buNone/>
            </a:pPr>
            <a:endParaRPr sz="1800"/>
          </a:p>
          <a:p>
            <a:pPr marL="457200" lvl="0" indent="-350520" algn="l" rtl="0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Clr>
                <a:schemeClr val="dk1"/>
              </a:buClr>
              <a:buSzPts val="1680"/>
              <a:buFont typeface="Calibri"/>
              <a:buNone/>
            </a:pPr>
            <a:endParaRPr sz="1800" b="1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 i="1"/>
          </a:p>
        </p:txBody>
      </p:sp>
      <p:pic>
        <p:nvPicPr>
          <p:cNvPr id="452" name="Google Shape;452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48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Advice from reviewers</a:t>
            </a:r>
            <a:endParaRPr sz="2800">
              <a:solidFill>
                <a:schemeClr val="dk2"/>
              </a:solidFill>
            </a:endParaRPr>
          </a:p>
        </p:txBody>
      </p:sp>
      <p:sp>
        <p:nvSpPr>
          <p:cNvPr id="460" name="Google Shape;460;p49"/>
          <p:cNvSpPr txBox="1">
            <a:spLocks noGrp="1"/>
          </p:cNvSpPr>
          <p:nvPr>
            <p:ph type="body" idx="1"/>
          </p:nvPr>
        </p:nvSpPr>
        <p:spPr>
          <a:xfrm>
            <a:off x="1763100" y="1275600"/>
            <a:ext cx="7204500" cy="3765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420369" algn="l" rtl="0">
              <a:lnSpc>
                <a:spcPct val="80000"/>
              </a:lnSpc>
              <a:spcBef>
                <a:spcPts val="107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Avoid hyperbole, buzzwords and jargon</a:t>
            </a:r>
            <a:endParaRPr sz="1800"/>
          </a:p>
          <a:p>
            <a:pPr marL="936000" lvl="1" indent="-464883" algn="l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Stick to clear statements and the strength of your technical approach will evidence itself. Remember to explain abbreviations.</a:t>
            </a:r>
            <a:endParaRPr sz="1800"/>
          </a:p>
          <a:p>
            <a:pPr marL="457200" lvl="0" indent="-399415" algn="l" rtl="0">
              <a:lnSpc>
                <a:spcPct val="80000"/>
              </a:lnSpc>
              <a:spcBef>
                <a:spcPts val="782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420369" algn="l" rtl="0">
              <a:lnSpc>
                <a:spcPct val="80000"/>
              </a:lnSpc>
              <a:spcBef>
                <a:spcPts val="1076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en-US" sz="1800"/>
              <a:t>Be clear and inspire trust in your plan</a:t>
            </a:r>
            <a:endParaRPr sz="1800"/>
          </a:p>
          <a:p>
            <a:pPr marL="914400" lvl="1" indent="-464883" algn="l" rtl="0">
              <a:lnSpc>
                <a:spcPct val="8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Mention the agreements you have made with service providers</a:t>
            </a:r>
            <a:endParaRPr sz="1800"/>
          </a:p>
          <a:p>
            <a:pPr marL="914400" lvl="1" indent="-46488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Make all project partners contribute and commit to the DMP</a:t>
            </a:r>
            <a:endParaRPr sz="1800"/>
          </a:p>
          <a:p>
            <a:pPr marL="914400" lvl="1" indent="-464883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</a:pPr>
            <a:r>
              <a:rPr lang="en-US" sz="1800"/>
              <a:t>Mention community procedures or good practices, but avoid lip service</a:t>
            </a: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50519" algn="l" rtl="0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50520" algn="l" rtl="0">
              <a:lnSpc>
                <a:spcPct val="80000"/>
              </a:lnSpc>
              <a:spcBef>
                <a:spcPts val="336"/>
              </a:spcBef>
              <a:spcAft>
                <a:spcPts val="0"/>
              </a:spcAft>
              <a:buNone/>
            </a:pPr>
            <a:endParaRPr sz="1800" b="1"/>
          </a:p>
          <a:p>
            <a:pPr marL="0" lvl="0" indent="0" algn="l" rtl="0">
              <a:lnSpc>
                <a:spcPct val="115000"/>
              </a:lnSpc>
              <a:spcBef>
                <a:spcPts val="600"/>
              </a:spcBef>
              <a:spcAft>
                <a:spcPts val="1800"/>
              </a:spcAft>
              <a:buNone/>
            </a:pPr>
            <a:endParaRPr sz="1800" i="1"/>
          </a:p>
        </p:txBody>
      </p:sp>
      <p:pic>
        <p:nvPicPr>
          <p:cNvPr id="461" name="Google Shape;461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800" y="4290500"/>
            <a:ext cx="889425" cy="31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49"/>
          <p:cNvSpPr txBox="1"/>
          <p:nvPr/>
        </p:nvSpPr>
        <p:spPr>
          <a:xfrm>
            <a:off x="123375" y="3269125"/>
            <a:ext cx="1428300" cy="94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Based on </a:t>
            </a:r>
            <a:endParaRPr sz="12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Sarah Jones:</a:t>
            </a:r>
            <a:r>
              <a:rPr lang="en-US"/>
              <a:t> </a:t>
            </a:r>
            <a:r>
              <a:rPr lang="en-US" sz="1200" u="sng">
                <a:solidFill>
                  <a:schemeClr val="hlink"/>
                </a:solidFill>
                <a:hlinkClick r:id="rId4"/>
              </a:rPr>
              <a:t>Developing and reviewing DMPs</a:t>
            </a:r>
            <a:r>
              <a:rPr lang="en-US" sz="1200"/>
              <a:t>,  </a:t>
            </a:r>
            <a:endParaRPr sz="12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5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DMP for different disciplines / funders </a:t>
            </a:r>
            <a:endParaRPr sz="2800"/>
          </a:p>
        </p:txBody>
      </p:sp>
      <p:sp>
        <p:nvSpPr>
          <p:cNvPr id="469" name="Google Shape;469;p50"/>
          <p:cNvSpPr txBox="1">
            <a:spLocks noGrp="1"/>
          </p:cNvSpPr>
          <p:nvPr>
            <p:ph type="body" idx="1"/>
          </p:nvPr>
        </p:nvSpPr>
        <p:spPr>
          <a:xfrm>
            <a:off x="1763100" y="3470325"/>
            <a:ext cx="7294500" cy="1215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What is data for mathematicians, philosophers, engineers?</a:t>
            </a:r>
            <a:endParaRPr sz="20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algn="l" rtl="0"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Funders: different types of DMP templates</a:t>
            </a:r>
            <a:endParaRPr sz="2000"/>
          </a:p>
        </p:txBody>
      </p:sp>
      <p:pic>
        <p:nvPicPr>
          <p:cNvPr id="470" name="Google Shape;47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72450" y="924125"/>
            <a:ext cx="3760025" cy="234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5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Upcoming DMP template</a:t>
            </a:r>
            <a:endParaRPr sz="2800"/>
          </a:p>
        </p:txBody>
      </p:sp>
      <p:pic>
        <p:nvPicPr>
          <p:cNvPr id="477" name="Google Shape;477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675" y="1188813"/>
            <a:ext cx="6367925" cy="366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5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484" name="Google Shape;484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6100" y="735767"/>
            <a:ext cx="3775319" cy="37753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5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2"/>
                </a:solidFill>
              </a:rPr>
              <a:t>RDM implementation at TU Delft</a:t>
            </a:r>
            <a:endParaRPr/>
          </a:p>
        </p:txBody>
      </p:sp>
      <p:sp>
        <p:nvSpPr>
          <p:cNvPr id="491" name="Google Shape;491;p53"/>
          <p:cNvSpPr txBox="1">
            <a:spLocks noGrp="1"/>
          </p:cNvSpPr>
          <p:nvPr>
            <p:ph type="body" idx="1"/>
          </p:nvPr>
        </p:nvSpPr>
        <p:spPr>
          <a:xfrm>
            <a:off x="1763106" y="819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2" name="Google Shape;492;p53"/>
          <p:cNvSpPr/>
          <p:nvPr/>
        </p:nvSpPr>
        <p:spPr>
          <a:xfrm>
            <a:off x="3795000" y="2193000"/>
            <a:ext cx="1570200" cy="1039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RDM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implementation</a:t>
            </a:r>
            <a:endParaRPr/>
          </a:p>
        </p:txBody>
      </p:sp>
      <p:sp>
        <p:nvSpPr>
          <p:cNvPr id="493" name="Google Shape;493;p53"/>
          <p:cNvSpPr/>
          <p:nvPr/>
        </p:nvSpPr>
        <p:spPr>
          <a:xfrm>
            <a:off x="7483425" y="2853125"/>
            <a:ext cx="10899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Legal</a:t>
            </a:r>
            <a:endParaRPr/>
          </a:p>
        </p:txBody>
      </p:sp>
      <p:sp>
        <p:nvSpPr>
          <p:cNvPr id="494" name="Google Shape;494;p53"/>
          <p:cNvSpPr/>
          <p:nvPr/>
        </p:nvSpPr>
        <p:spPr>
          <a:xfrm>
            <a:off x="7483425" y="2118300"/>
            <a:ext cx="10899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ICT</a:t>
            </a:r>
            <a:endParaRPr/>
          </a:p>
        </p:txBody>
      </p:sp>
      <p:sp>
        <p:nvSpPr>
          <p:cNvPr id="495" name="Google Shape;495;p53"/>
          <p:cNvSpPr/>
          <p:nvPr/>
        </p:nvSpPr>
        <p:spPr>
          <a:xfrm>
            <a:off x="7483425" y="1422775"/>
            <a:ext cx="10899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Ethics</a:t>
            </a:r>
            <a:endParaRPr/>
          </a:p>
        </p:txBody>
      </p:sp>
      <p:sp>
        <p:nvSpPr>
          <p:cNvPr id="496" name="Google Shape;496;p53"/>
          <p:cNvSpPr/>
          <p:nvPr/>
        </p:nvSpPr>
        <p:spPr>
          <a:xfrm>
            <a:off x="7483425" y="3587950"/>
            <a:ext cx="10899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Privacy</a:t>
            </a:r>
            <a:endParaRPr/>
          </a:p>
        </p:txBody>
      </p:sp>
      <p:sp>
        <p:nvSpPr>
          <p:cNvPr id="497" name="Google Shape;497;p53"/>
          <p:cNvSpPr/>
          <p:nvPr/>
        </p:nvSpPr>
        <p:spPr>
          <a:xfrm>
            <a:off x="1923875" y="2514600"/>
            <a:ext cx="11475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Researcher</a:t>
            </a:r>
            <a:endParaRPr/>
          </a:p>
        </p:txBody>
      </p:sp>
      <p:cxnSp>
        <p:nvCxnSpPr>
          <p:cNvPr id="498" name="Google Shape;498;p53"/>
          <p:cNvCxnSpPr>
            <a:stCxn id="497" idx="3"/>
            <a:endCxn id="492" idx="2"/>
          </p:cNvCxnSpPr>
          <p:nvPr/>
        </p:nvCxnSpPr>
        <p:spPr>
          <a:xfrm>
            <a:off x="3071375" y="2712750"/>
            <a:ext cx="7236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99" name="Google Shape;499;p53"/>
          <p:cNvSpPr txBox="1"/>
          <p:nvPr/>
        </p:nvSpPr>
        <p:spPr>
          <a:xfrm>
            <a:off x="3125788" y="2394425"/>
            <a:ext cx="643800" cy="5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</a:t>
            </a:r>
            <a:endParaRPr/>
          </a:p>
        </p:txBody>
      </p:sp>
      <p:cxnSp>
        <p:nvCxnSpPr>
          <p:cNvPr id="500" name="Google Shape;500;p53"/>
          <p:cNvCxnSpPr>
            <a:stCxn id="495" idx="1"/>
            <a:endCxn id="492" idx="0"/>
          </p:cNvCxnSpPr>
          <p:nvPr/>
        </p:nvCxnSpPr>
        <p:spPr>
          <a:xfrm flipH="1">
            <a:off x="5365125" y="1620925"/>
            <a:ext cx="2118300" cy="1091700"/>
          </a:xfrm>
          <a:prstGeom prst="bentConnector3">
            <a:avLst>
              <a:gd name="adj1" fmla="val 745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01" name="Google Shape;501;p53"/>
          <p:cNvCxnSpPr>
            <a:stCxn id="494" idx="1"/>
            <a:endCxn id="492" idx="0"/>
          </p:cNvCxnSpPr>
          <p:nvPr/>
        </p:nvCxnSpPr>
        <p:spPr>
          <a:xfrm flipH="1">
            <a:off x="5365125" y="2316450"/>
            <a:ext cx="2118300" cy="396300"/>
          </a:xfrm>
          <a:prstGeom prst="bentConnector3">
            <a:avLst>
              <a:gd name="adj1" fmla="val 745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02" name="Google Shape;502;p53"/>
          <p:cNvCxnSpPr>
            <a:stCxn id="493" idx="1"/>
            <a:endCxn id="492" idx="0"/>
          </p:cNvCxnSpPr>
          <p:nvPr/>
        </p:nvCxnSpPr>
        <p:spPr>
          <a:xfrm rot="10800000">
            <a:off x="5365125" y="2712875"/>
            <a:ext cx="2118300" cy="338400"/>
          </a:xfrm>
          <a:prstGeom prst="bentConnector3">
            <a:avLst>
              <a:gd name="adj1" fmla="val 7498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503" name="Google Shape;503;p53"/>
          <p:cNvCxnSpPr>
            <a:stCxn id="496" idx="1"/>
            <a:endCxn id="492" idx="0"/>
          </p:cNvCxnSpPr>
          <p:nvPr/>
        </p:nvCxnSpPr>
        <p:spPr>
          <a:xfrm rot="10800000">
            <a:off x="5365125" y="2712700"/>
            <a:ext cx="2118300" cy="1073400"/>
          </a:xfrm>
          <a:prstGeom prst="bentConnector3">
            <a:avLst>
              <a:gd name="adj1" fmla="val 74595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04" name="Google Shape;504;p53"/>
          <p:cNvSpPr txBox="1"/>
          <p:nvPr/>
        </p:nvSpPr>
        <p:spPr>
          <a:xfrm>
            <a:off x="5930275" y="1305975"/>
            <a:ext cx="1570200" cy="5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Ethical clearance</a:t>
            </a:r>
            <a:endParaRPr/>
          </a:p>
        </p:txBody>
      </p:sp>
      <p:sp>
        <p:nvSpPr>
          <p:cNvPr id="505" name="Google Shape;505;p53"/>
          <p:cNvSpPr txBox="1"/>
          <p:nvPr/>
        </p:nvSpPr>
        <p:spPr>
          <a:xfrm>
            <a:off x="6061075" y="1968625"/>
            <a:ext cx="13086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Infra, security</a:t>
            </a:r>
            <a:endParaRPr/>
          </a:p>
        </p:txBody>
      </p:sp>
      <p:sp>
        <p:nvSpPr>
          <p:cNvPr id="506" name="Google Shape;506;p53"/>
          <p:cNvSpPr txBox="1"/>
          <p:nvPr/>
        </p:nvSpPr>
        <p:spPr>
          <a:xfrm>
            <a:off x="6025675" y="2683925"/>
            <a:ext cx="1420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IPR, ownership</a:t>
            </a:r>
            <a:endParaRPr/>
          </a:p>
        </p:txBody>
      </p:sp>
      <p:sp>
        <p:nvSpPr>
          <p:cNvPr id="507" name="Google Shape;507;p53"/>
          <p:cNvSpPr txBox="1"/>
          <p:nvPr/>
        </p:nvSpPr>
        <p:spPr>
          <a:xfrm>
            <a:off x="6019775" y="3457125"/>
            <a:ext cx="14202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GDPR (RODO)</a:t>
            </a:r>
            <a:endParaRPr/>
          </a:p>
        </p:txBody>
      </p:sp>
      <p:sp>
        <p:nvSpPr>
          <p:cNvPr id="508" name="Google Shape;508;p53"/>
          <p:cNvSpPr/>
          <p:nvPr/>
        </p:nvSpPr>
        <p:spPr>
          <a:xfrm>
            <a:off x="4027050" y="4395700"/>
            <a:ext cx="1089900" cy="3963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Graduate school</a:t>
            </a:r>
            <a:endParaRPr/>
          </a:p>
        </p:txBody>
      </p:sp>
      <p:cxnSp>
        <p:nvCxnSpPr>
          <p:cNvPr id="509" name="Google Shape;509;p53"/>
          <p:cNvCxnSpPr>
            <a:stCxn id="508" idx="0"/>
            <a:endCxn id="492" idx="1"/>
          </p:cNvCxnSpPr>
          <p:nvPr/>
        </p:nvCxnSpPr>
        <p:spPr>
          <a:xfrm rot="10800000" flipH="1">
            <a:off x="4572000" y="3232600"/>
            <a:ext cx="8100" cy="1163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510" name="Google Shape;510;p53"/>
          <p:cNvSpPr txBox="1"/>
          <p:nvPr/>
        </p:nvSpPr>
        <p:spPr>
          <a:xfrm rot="-5400000">
            <a:off x="3764075" y="3569175"/>
            <a:ext cx="1251600" cy="3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PhD rules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Stewardship at TU Delft</a:t>
            </a:r>
            <a:endParaRPr sz="2800"/>
          </a:p>
        </p:txBody>
      </p:sp>
      <p:sp>
        <p:nvSpPr>
          <p:cNvPr id="115" name="Google Shape;115;p18"/>
          <p:cNvSpPr txBox="1">
            <a:spLocks noGrp="1"/>
          </p:cNvSpPr>
          <p:nvPr>
            <p:ph type="body" idx="1"/>
          </p:nvPr>
        </p:nvSpPr>
        <p:spPr>
          <a:xfrm>
            <a:off x="1691639" y="1063229"/>
            <a:ext cx="7011785" cy="3908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endParaRPr sz="1100"/>
          </a:p>
        </p:txBody>
      </p:sp>
      <p:grpSp>
        <p:nvGrpSpPr>
          <p:cNvPr id="116" name="Google Shape;116;p18"/>
          <p:cNvGrpSpPr/>
          <p:nvPr/>
        </p:nvGrpSpPr>
        <p:grpSpPr>
          <a:xfrm>
            <a:off x="1882589" y="1109994"/>
            <a:ext cx="6435028" cy="3740727"/>
            <a:chOff x="1273198" y="868870"/>
            <a:chExt cx="8534383" cy="5518357"/>
          </a:xfrm>
        </p:grpSpPr>
        <p:sp>
          <p:nvSpPr>
            <p:cNvPr id="117" name="Google Shape;117;p18"/>
            <p:cNvSpPr txBox="1"/>
            <p:nvPr/>
          </p:nvSpPr>
          <p:spPr>
            <a:xfrm>
              <a:off x="8393981" y="3941658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Training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18"/>
            <p:cNvSpPr txBox="1"/>
            <p:nvPr/>
          </p:nvSpPr>
          <p:spPr>
            <a:xfrm>
              <a:off x="1273198" y="3931920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Advice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18"/>
            <p:cNvSpPr/>
            <p:nvPr/>
          </p:nvSpPr>
          <p:spPr>
            <a:xfrm>
              <a:off x="1632099" y="868872"/>
              <a:ext cx="1667100" cy="1617300"/>
            </a:xfrm>
            <a:prstGeom prst="wedgeRoundRectCallout">
              <a:avLst>
                <a:gd name="adj1" fmla="val -35646"/>
                <a:gd name="adj2" fmla="val 88097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Secure data storage, data sharing, citation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18"/>
            <p:cNvSpPr txBox="1"/>
            <p:nvPr/>
          </p:nvSpPr>
          <p:spPr>
            <a:xfrm>
              <a:off x="7302762" y="3941903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Tools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18"/>
            <p:cNvSpPr txBox="1"/>
            <p:nvPr/>
          </p:nvSpPr>
          <p:spPr>
            <a:xfrm>
              <a:off x="4935040" y="3941686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Compliance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2" name="Google Shape;122;p1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513762" y="3243635"/>
              <a:ext cx="1050602" cy="6422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3" name="Google Shape;123;p18"/>
            <p:cNvSpPr txBox="1"/>
            <p:nvPr/>
          </p:nvSpPr>
          <p:spPr>
            <a:xfrm>
              <a:off x="6170228" y="3931920"/>
              <a:ext cx="14139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DMPs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4" name="Google Shape;124;p18"/>
            <p:cNvPicPr preferRelativeResize="0"/>
            <p:nvPr/>
          </p:nvPicPr>
          <p:blipFill rotWithShape="1">
            <a:blip r:embed="rId4">
              <a:alphaModFix/>
            </a:blip>
            <a:srcRect t="9394"/>
            <a:stretch/>
          </p:blipFill>
          <p:spPr>
            <a:xfrm>
              <a:off x="5131514" y="3115483"/>
              <a:ext cx="1014431" cy="900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Google Shape;125;p1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534578" y="3151292"/>
              <a:ext cx="634807" cy="7967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6" name="Google Shape;126;p1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908741" y="3186212"/>
              <a:ext cx="634814" cy="72693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7" name="Google Shape;127;p18"/>
            <p:cNvSpPr txBox="1"/>
            <p:nvPr/>
          </p:nvSpPr>
          <p:spPr>
            <a:xfrm>
              <a:off x="3642120" y="3941064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Costs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28" name="Google Shape;128;p18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780792" y="3162889"/>
              <a:ext cx="1050603" cy="7735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18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1585622" y="3175678"/>
              <a:ext cx="763495" cy="7479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0" name="Google Shape;130;p18"/>
            <p:cNvSpPr txBox="1"/>
            <p:nvPr/>
          </p:nvSpPr>
          <p:spPr>
            <a:xfrm>
              <a:off x="2390710" y="3931920"/>
              <a:ext cx="1413600" cy="842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Archiving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31" name="Google Shape;131;p18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2693493" y="3228575"/>
              <a:ext cx="742923" cy="64220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2" name="Google Shape;132;p18"/>
            <p:cNvSpPr/>
            <p:nvPr/>
          </p:nvSpPr>
          <p:spPr>
            <a:xfrm>
              <a:off x="1748183" y="4924940"/>
              <a:ext cx="2275800" cy="1462200"/>
            </a:xfrm>
            <a:prstGeom prst="wedgeRoundRectCallout">
              <a:avLst>
                <a:gd name="adj1" fmla="val -316"/>
                <a:gd name="adj2" fmla="val -74329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4TU.Centre for Research Data or disciplinary repositories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8"/>
            <p:cNvSpPr/>
            <p:nvPr/>
          </p:nvSpPr>
          <p:spPr>
            <a:xfrm>
              <a:off x="5046674" y="5222027"/>
              <a:ext cx="1663200" cy="1165200"/>
            </a:xfrm>
            <a:prstGeom prst="wedgeRoundRectCallout">
              <a:avLst>
                <a:gd name="adj1" fmla="val 3815"/>
                <a:gd name="adj2" fmla="val -101310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With funders' and journals’ policies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8"/>
            <p:cNvSpPr/>
            <p:nvPr/>
          </p:nvSpPr>
          <p:spPr>
            <a:xfrm>
              <a:off x="7229041" y="5221964"/>
              <a:ext cx="1663200" cy="1158300"/>
            </a:xfrm>
            <a:prstGeom prst="wedgeRoundRectCallout">
              <a:avLst>
                <a:gd name="adj1" fmla="val 3437"/>
                <a:gd name="adj2" fmla="val -103449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For data and software management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8"/>
            <p:cNvSpPr/>
            <p:nvPr/>
          </p:nvSpPr>
          <p:spPr>
            <a:xfrm>
              <a:off x="7945593" y="868874"/>
              <a:ext cx="1667100" cy="1165200"/>
            </a:xfrm>
            <a:prstGeom prst="wedgeRoundRectCallout">
              <a:avLst>
                <a:gd name="adj1" fmla="val 21286"/>
                <a:gd name="adj2" fmla="val 130893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Workshops, information sessions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8"/>
            <p:cNvSpPr/>
            <p:nvPr/>
          </p:nvSpPr>
          <p:spPr>
            <a:xfrm>
              <a:off x="6164122" y="868870"/>
              <a:ext cx="1306500" cy="1165200"/>
            </a:xfrm>
            <a:prstGeom prst="wedgeRoundRectCallout">
              <a:avLst>
                <a:gd name="adj1" fmla="val 19205"/>
                <a:gd name="adj2" fmla="val 136605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Advice and templates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8"/>
            <p:cNvSpPr/>
            <p:nvPr/>
          </p:nvSpPr>
          <p:spPr>
            <a:xfrm>
              <a:off x="3526076" y="868870"/>
              <a:ext cx="2246100" cy="1165200"/>
            </a:xfrm>
            <a:prstGeom prst="wedgeRoundRectCallout">
              <a:avLst>
                <a:gd name="adj1" fmla="val -15244"/>
                <a:gd name="adj2" fmla="val 136605"/>
                <a:gd name="adj3" fmla="val 0"/>
              </a:avLst>
            </a:prstGeom>
            <a:solidFill>
              <a:srgbClr val="00A6D6"/>
            </a:solidFill>
            <a:ln w="9525" cap="flat" cmpd="sng">
              <a:solidFill>
                <a:srgbClr val="59595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58400" tIns="58400" rIns="58400" bIns="58400" anchor="ctr" anchorCtr="0">
              <a:noAutofit/>
            </a:bodyPr>
            <a:lstStyle/>
            <a:p>
              <a:pPr marL="0" marR="0" lvl="0" indent="0" algn="ctr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4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For data management in grant proposals</a:t>
              </a:r>
              <a:endParaRPr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5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DMP implementation at TU Delft</a:t>
            </a:r>
            <a:endParaRPr sz="2800"/>
          </a:p>
        </p:txBody>
      </p:sp>
      <p:sp>
        <p:nvSpPr>
          <p:cNvPr id="517" name="Google Shape;517;p54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Projects that with funder’s requirements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Templates from NWO, H2020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Guidance for each type of template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Project specific support from data stewards</a:t>
            </a:r>
            <a:endParaRPr sz="18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GDPR : DMP as support for legal process</a:t>
            </a:r>
            <a:endParaRPr sz="18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en-US" sz="1800"/>
              <a:t>Projects that need ethics approval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TU Delft template with ethics checklist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Integrated workflow with ethics committee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Project specific support from data stewards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5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Initial DMP workflow</a:t>
            </a:r>
            <a:endParaRPr sz="2800"/>
          </a:p>
        </p:txBody>
      </p:sp>
      <p:pic>
        <p:nvPicPr>
          <p:cNvPr id="524" name="Google Shape;524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1475" y="1063375"/>
            <a:ext cx="5897224" cy="390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56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DMP tool - DMPOnline</a:t>
            </a:r>
            <a:endParaRPr sz="2800"/>
          </a:p>
        </p:txBody>
      </p:sp>
      <p:sp>
        <p:nvSpPr>
          <p:cNvPr id="531" name="Google Shape;531;p56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DEMO TIME !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3"/>
              </a:rPr>
              <a:t>https://dmponline.dcc.ac.uk</a:t>
            </a:r>
            <a:r>
              <a:rPr lang="en-US" sz="1800"/>
              <a:t> (general portal)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https://dmponline.tudelft.nl</a:t>
            </a:r>
            <a:r>
              <a:rPr lang="en-US" sz="1800"/>
              <a:t>  (TU Delft instance portal)</a:t>
            </a:r>
            <a:endParaRPr sz="18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5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Resources - DMP cost</a:t>
            </a:r>
            <a:endParaRPr sz="2800"/>
          </a:p>
        </p:txBody>
      </p:sp>
      <p:sp>
        <p:nvSpPr>
          <p:cNvPr id="538" name="Google Shape;538;p57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539" name="Google Shape;539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9002" y="1200150"/>
            <a:ext cx="6154602" cy="348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5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management cost</a:t>
            </a:r>
            <a:endParaRPr sz="2800"/>
          </a:p>
        </p:txBody>
      </p:sp>
      <p:sp>
        <p:nvSpPr>
          <p:cNvPr id="545" name="Google Shape;545;p58"/>
          <p:cNvSpPr txBox="1">
            <a:spLocks noGrp="1"/>
          </p:cNvSpPr>
          <p:nvPr>
            <p:ph type="body" idx="1"/>
          </p:nvPr>
        </p:nvSpPr>
        <p:spPr>
          <a:xfrm>
            <a:off x="5449421" y="1114745"/>
            <a:ext cx="2934725" cy="3486122"/>
          </a:xfrm>
          <a:prstGeom prst="rect">
            <a:avLst/>
          </a:prstGeom>
          <a:noFill/>
          <a:ln w="9525" cap="flat" cmpd="sng">
            <a:solidFill>
              <a:srgbClr val="FAD9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lvl="0" indent="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2000">
                <a:solidFill>
                  <a:schemeClr val="dk1"/>
                </a:solidFill>
              </a:rPr>
              <a:t>Research activities</a:t>
            </a: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1600">
                <a:solidFill>
                  <a:srgbClr val="C00000"/>
                </a:solidFill>
              </a:rPr>
              <a:t>List of data management tasks</a:t>
            </a:r>
            <a:endParaRPr/>
          </a:p>
          <a:p>
            <a:pPr marL="533400" lvl="1" indent="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endParaRPr sz="1800">
              <a:solidFill>
                <a:srgbClr val="C00000"/>
              </a:solidFill>
            </a:endParaRPr>
          </a:p>
          <a:p>
            <a:pPr marL="533400" lvl="1" indent="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None/>
            </a:pPr>
            <a:endParaRPr sz="1600">
              <a:solidFill>
                <a:srgbClr val="C00000"/>
              </a:solidFill>
            </a:endParaRPr>
          </a:p>
        </p:txBody>
      </p:sp>
      <p:sp>
        <p:nvSpPr>
          <p:cNvPr id="546" name="Google Shape;546;p58"/>
          <p:cNvSpPr txBox="1"/>
          <p:nvPr/>
        </p:nvSpPr>
        <p:spPr>
          <a:xfrm>
            <a:off x="1763105" y="1114745"/>
            <a:ext cx="3358394" cy="3486122"/>
          </a:xfrm>
          <a:prstGeom prst="rect">
            <a:avLst/>
          </a:prstGeom>
          <a:noFill/>
          <a:ln w="9525" cap="flat" cmpd="sng">
            <a:solidFill>
              <a:srgbClr val="FAD9C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0800" marR="0" lvl="0" indent="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None/>
            </a:pPr>
            <a:r>
              <a:rPr lang="en-US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University / library services</a:t>
            </a: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Infrastructure (ICT)</a:t>
            </a: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Trainings (graduate school, RDM support)</a:t>
            </a: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Consult &amp; Advise (legal, privacy, ethics, valorisation centre etc.)  </a:t>
            </a: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Others…</a:t>
            </a:r>
            <a:endParaRPr/>
          </a:p>
          <a:p>
            <a:pPr marL="533400" marR="0" lvl="1" indent="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1" indent="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7" name="Google Shape;547;p58"/>
          <p:cNvSpPr/>
          <p:nvPr/>
        </p:nvSpPr>
        <p:spPr>
          <a:xfrm>
            <a:off x="5955716" y="3113586"/>
            <a:ext cx="719833" cy="419519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tasks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8" name="Google Shape;548;p58"/>
          <p:cNvSpPr/>
          <p:nvPr/>
        </p:nvSpPr>
        <p:spPr>
          <a:xfrm>
            <a:off x="7181844" y="3108983"/>
            <a:ext cx="695866" cy="419518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budget</a:t>
            </a: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49" name="Google Shape;549;p58"/>
          <p:cNvCxnSpPr>
            <a:stCxn id="547" idx="0"/>
            <a:endCxn id="548" idx="0"/>
          </p:cNvCxnSpPr>
          <p:nvPr/>
        </p:nvCxnSpPr>
        <p:spPr>
          <a:xfrm rot="-5400000">
            <a:off x="6920433" y="2504286"/>
            <a:ext cx="4500" cy="1214100"/>
          </a:xfrm>
          <a:prstGeom prst="bentConnector3">
            <a:avLst>
              <a:gd name="adj1" fmla="val 518227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50" name="Google Shape;550;p58"/>
          <p:cNvCxnSpPr>
            <a:stCxn id="548" idx="2"/>
            <a:endCxn id="547" idx="2"/>
          </p:cNvCxnSpPr>
          <p:nvPr/>
        </p:nvCxnSpPr>
        <p:spPr>
          <a:xfrm rot="5400000">
            <a:off x="6920477" y="2923701"/>
            <a:ext cx="4500" cy="1214100"/>
          </a:xfrm>
          <a:prstGeom prst="bentConnector3">
            <a:avLst>
              <a:gd name="adj1" fmla="val 5182312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51" name="Google Shape;551;p58"/>
          <p:cNvSpPr txBox="1"/>
          <p:nvPr/>
        </p:nvSpPr>
        <p:spPr>
          <a:xfrm>
            <a:off x="6557550" y="2600195"/>
            <a:ext cx="718466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Demand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2" name="Google Shape;552;p58"/>
          <p:cNvSpPr txBox="1"/>
          <p:nvPr/>
        </p:nvSpPr>
        <p:spPr>
          <a:xfrm>
            <a:off x="6577587" y="3775679"/>
            <a:ext cx="67839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p5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Data Management Budget for project</a:t>
            </a:r>
            <a:endParaRPr sz="2800"/>
          </a:p>
        </p:txBody>
      </p:sp>
      <p:pic>
        <p:nvPicPr>
          <p:cNvPr id="558" name="Google Shape;558;p59" descr="https://lh3.googleusercontent.com/_DUxMsm3VSrLKwU6xsnRfLrsbpV7i8w6o5Ofdu6WZmze0t4rRqy8_ZdKrb8EB3MN_6qnak8hUchjcFeYJA8Y7cvLqAyzfiYqvJ6QCtqfcNjvm0LM0BrlWeVDgph6-7-K1OWJ5Ou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2890" y="1063229"/>
            <a:ext cx="6066896" cy="3341839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59"/>
          <p:cNvSpPr txBox="1"/>
          <p:nvPr/>
        </p:nvSpPr>
        <p:spPr>
          <a:xfrm>
            <a:off x="2384385" y="4537277"/>
            <a:ext cx="5793574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* Only considered from the perspective of research project/researchers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6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List of Data Management Tasks</a:t>
            </a:r>
            <a:endParaRPr sz="2800"/>
          </a:p>
        </p:txBody>
      </p:sp>
      <p:sp>
        <p:nvSpPr>
          <p:cNvPr id="565" name="Google Shape;565;p60"/>
          <p:cNvSpPr txBox="1">
            <a:spLocks noGrp="1"/>
          </p:cNvSpPr>
          <p:nvPr>
            <p:ph type="body" idx="1"/>
          </p:nvPr>
        </p:nvSpPr>
        <p:spPr>
          <a:xfrm>
            <a:off x="1763100" y="1200150"/>
            <a:ext cx="5740500" cy="33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2000"/>
              <a:t>Before project: preparation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Decide data management strategy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Arrange &amp; agree on IPR, contractual obligation, data transfer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Write data management plan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Plan data storage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Prepare consent / assessment for data sharing </a:t>
            </a:r>
            <a:endParaRPr sz="1600"/>
          </a:p>
        </p:txBody>
      </p:sp>
      <p:sp>
        <p:nvSpPr>
          <p:cNvPr id="566" name="Google Shape;566;p60"/>
          <p:cNvSpPr/>
          <p:nvPr/>
        </p:nvSpPr>
        <p:spPr>
          <a:xfrm>
            <a:off x="6546168" y="3362542"/>
            <a:ext cx="842700" cy="516900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tasks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60"/>
          <p:cNvSpPr/>
          <p:nvPr/>
        </p:nvSpPr>
        <p:spPr>
          <a:xfrm>
            <a:off x="8128478" y="3362542"/>
            <a:ext cx="842700" cy="516900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budget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68" name="Google Shape;568;p60"/>
          <p:cNvCxnSpPr>
            <a:stCxn id="566" idx="0"/>
            <a:endCxn id="567" idx="0"/>
          </p:cNvCxnSpPr>
          <p:nvPr/>
        </p:nvCxnSpPr>
        <p:spPr>
          <a:xfrm rot="-5400000" flipH="1">
            <a:off x="7758318" y="2571742"/>
            <a:ext cx="600" cy="1582200"/>
          </a:xfrm>
          <a:prstGeom prst="bentConnector3">
            <a:avLst>
              <a:gd name="adj1" fmla="val -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69" name="Google Shape;569;p60"/>
          <p:cNvCxnSpPr>
            <a:stCxn id="567" idx="2"/>
            <a:endCxn id="566" idx="2"/>
          </p:cNvCxnSpPr>
          <p:nvPr/>
        </p:nvCxnSpPr>
        <p:spPr>
          <a:xfrm rot="5400000">
            <a:off x="7758428" y="3088642"/>
            <a:ext cx="600" cy="1582200"/>
          </a:xfrm>
          <a:prstGeom prst="bentConnector3">
            <a:avLst>
              <a:gd name="adj1" fmla="val 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70" name="Google Shape;570;p60"/>
          <p:cNvSpPr txBox="1"/>
          <p:nvPr/>
        </p:nvSpPr>
        <p:spPr>
          <a:xfrm>
            <a:off x="7334526" y="2852057"/>
            <a:ext cx="861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Demand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60"/>
          <p:cNvSpPr txBox="1"/>
          <p:nvPr/>
        </p:nvSpPr>
        <p:spPr>
          <a:xfrm>
            <a:off x="7334526" y="4115408"/>
            <a:ext cx="8115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List of Data Management Tasks</a:t>
            </a:r>
            <a:endParaRPr sz="2800"/>
          </a:p>
        </p:txBody>
      </p:sp>
      <p:sp>
        <p:nvSpPr>
          <p:cNvPr id="577" name="Google Shape;577;p61"/>
          <p:cNvSpPr txBox="1">
            <a:spLocks noGrp="1"/>
          </p:cNvSpPr>
          <p:nvPr>
            <p:ph type="body" idx="1"/>
          </p:nvPr>
        </p:nvSpPr>
        <p:spPr>
          <a:xfrm>
            <a:off x="1763106" y="828750"/>
            <a:ext cx="48492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2000"/>
              <a:t>During project: data processing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Data integration &amp; cleaning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DM workflow implementation</a:t>
            </a:r>
            <a:endParaRPr/>
          </a:p>
          <a:p>
            <a:pPr marL="1371600" lvl="2" indent="-3048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200"/>
              <a:buChar char="•"/>
            </a:pPr>
            <a:r>
              <a:rPr lang="en-US" sz="1200"/>
              <a:t>Training </a:t>
            </a:r>
            <a:endParaRPr sz="1200"/>
          </a:p>
          <a:p>
            <a:pPr marL="1371600" lvl="2" indent="-3048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200"/>
              <a:buChar char="•"/>
            </a:pPr>
            <a:r>
              <a:rPr lang="en-US" sz="1200"/>
              <a:t>DM coordination</a:t>
            </a:r>
            <a:endParaRPr sz="1200"/>
          </a:p>
          <a:p>
            <a:pPr marL="1371600" lvl="2" indent="-3048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200"/>
              <a:buChar char="•"/>
            </a:pPr>
            <a:r>
              <a:rPr lang="en-US" sz="1200"/>
              <a:t>Quality assurance </a:t>
            </a:r>
            <a:endParaRPr sz="1200"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Acquiring external database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Data formatting &amp; organization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Data documentation </a:t>
            </a:r>
            <a:endParaRPr/>
          </a:p>
        </p:txBody>
      </p:sp>
      <p:sp>
        <p:nvSpPr>
          <p:cNvPr id="578" name="Google Shape;578;p61"/>
          <p:cNvSpPr/>
          <p:nvPr/>
        </p:nvSpPr>
        <p:spPr>
          <a:xfrm>
            <a:off x="6488043" y="2607017"/>
            <a:ext cx="842839" cy="516835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tasks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61"/>
          <p:cNvSpPr/>
          <p:nvPr/>
        </p:nvSpPr>
        <p:spPr>
          <a:xfrm>
            <a:off x="8070353" y="2607017"/>
            <a:ext cx="842839" cy="516835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budget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80" name="Google Shape;580;p61"/>
          <p:cNvCxnSpPr>
            <a:stCxn id="578" idx="0"/>
            <a:endCxn id="579" idx="0"/>
          </p:cNvCxnSpPr>
          <p:nvPr/>
        </p:nvCxnSpPr>
        <p:spPr>
          <a:xfrm rot="-5400000" flipH="1">
            <a:off x="7700262" y="1816217"/>
            <a:ext cx="600" cy="1582200"/>
          </a:xfrm>
          <a:prstGeom prst="bentConnector3">
            <a:avLst>
              <a:gd name="adj1" fmla="val -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81" name="Google Shape;581;p61"/>
          <p:cNvCxnSpPr>
            <a:stCxn id="579" idx="2"/>
            <a:endCxn id="578" idx="2"/>
          </p:cNvCxnSpPr>
          <p:nvPr/>
        </p:nvCxnSpPr>
        <p:spPr>
          <a:xfrm rot="5400000">
            <a:off x="7700373" y="2333052"/>
            <a:ext cx="600" cy="1582200"/>
          </a:xfrm>
          <a:prstGeom prst="bentConnector3">
            <a:avLst>
              <a:gd name="adj1" fmla="val 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82" name="Google Shape;582;p61"/>
          <p:cNvSpPr txBox="1"/>
          <p:nvPr/>
        </p:nvSpPr>
        <p:spPr>
          <a:xfrm>
            <a:off x="7276401" y="2096532"/>
            <a:ext cx="86113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Demand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61"/>
          <p:cNvSpPr txBox="1"/>
          <p:nvPr/>
        </p:nvSpPr>
        <p:spPr>
          <a:xfrm>
            <a:off x="7276401" y="3359883"/>
            <a:ext cx="81144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6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List of Data Management Tasks</a:t>
            </a:r>
            <a:endParaRPr sz="2800"/>
          </a:p>
        </p:txBody>
      </p:sp>
      <p:sp>
        <p:nvSpPr>
          <p:cNvPr id="589" name="Google Shape;589;p62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4995503" cy="3486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Font typeface="Arial"/>
              <a:buChar char="•"/>
            </a:pPr>
            <a:r>
              <a:rPr lang="en-US" sz="2000"/>
              <a:t>After project: data archiving &amp; sharing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Ensure preservation –compatible file formats</a:t>
            </a:r>
            <a:endParaRPr/>
          </a:p>
          <a:p>
            <a:pPr marL="914400" lvl="1" indent="-3810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2400"/>
              <a:buChar char="–"/>
            </a:pPr>
            <a:r>
              <a:rPr lang="en-US" sz="1600"/>
              <a:t>Prepare data for deposit</a:t>
            </a:r>
            <a:endParaRPr/>
          </a:p>
          <a:p>
            <a:pPr marL="137160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en-US" sz="1600"/>
              <a:t>Remove sensitive information</a:t>
            </a:r>
            <a:endParaRPr/>
          </a:p>
          <a:p>
            <a:pPr marL="137160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en-US" sz="1600"/>
              <a:t>Choose repository</a:t>
            </a:r>
            <a:endParaRPr/>
          </a:p>
          <a:p>
            <a:pPr marL="137160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en-US" sz="1600"/>
              <a:t>Choose open data license</a:t>
            </a:r>
            <a:endParaRPr/>
          </a:p>
          <a:p>
            <a:pPr marL="137160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•"/>
            </a:pPr>
            <a:r>
              <a:rPr lang="en-US" sz="1600"/>
              <a:t>Upload data &amp; documentation</a:t>
            </a:r>
            <a:endParaRPr/>
          </a:p>
        </p:txBody>
      </p:sp>
      <p:sp>
        <p:nvSpPr>
          <p:cNvPr id="590" name="Google Shape;590;p62"/>
          <p:cNvSpPr/>
          <p:nvPr/>
        </p:nvSpPr>
        <p:spPr>
          <a:xfrm>
            <a:off x="6488043" y="2607017"/>
            <a:ext cx="842839" cy="516835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tasks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1" name="Google Shape;591;p62"/>
          <p:cNvSpPr/>
          <p:nvPr/>
        </p:nvSpPr>
        <p:spPr>
          <a:xfrm>
            <a:off x="8070353" y="2607017"/>
            <a:ext cx="842839" cy="516835"/>
          </a:xfrm>
          <a:prstGeom prst="roundRect">
            <a:avLst>
              <a:gd name="adj" fmla="val 16667"/>
            </a:avLst>
          </a:prstGeom>
          <a:solidFill>
            <a:srgbClr val="88E4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DM budget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92" name="Google Shape;592;p62"/>
          <p:cNvCxnSpPr>
            <a:stCxn id="590" idx="0"/>
            <a:endCxn id="591" idx="0"/>
          </p:cNvCxnSpPr>
          <p:nvPr/>
        </p:nvCxnSpPr>
        <p:spPr>
          <a:xfrm rot="-5400000" flipH="1">
            <a:off x="7700262" y="1816217"/>
            <a:ext cx="600" cy="1582200"/>
          </a:xfrm>
          <a:prstGeom prst="bentConnector3">
            <a:avLst>
              <a:gd name="adj1" fmla="val -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593" name="Google Shape;593;p62"/>
          <p:cNvCxnSpPr>
            <a:stCxn id="591" idx="2"/>
            <a:endCxn id="590" idx="2"/>
          </p:cNvCxnSpPr>
          <p:nvPr/>
        </p:nvCxnSpPr>
        <p:spPr>
          <a:xfrm rot="5400000">
            <a:off x="7700373" y="2333052"/>
            <a:ext cx="600" cy="1582200"/>
          </a:xfrm>
          <a:prstGeom prst="bentConnector3">
            <a:avLst>
              <a:gd name="adj1" fmla="val 37041667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94" name="Google Shape;594;p62"/>
          <p:cNvSpPr txBox="1"/>
          <p:nvPr/>
        </p:nvSpPr>
        <p:spPr>
          <a:xfrm>
            <a:off x="7276401" y="2096532"/>
            <a:ext cx="861133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Demand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5" name="Google Shape;595;p62"/>
          <p:cNvSpPr txBox="1"/>
          <p:nvPr/>
        </p:nvSpPr>
        <p:spPr>
          <a:xfrm>
            <a:off x="7276401" y="3359883"/>
            <a:ext cx="81144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Support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6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Pilot: Data Management Costing Tool</a:t>
            </a:r>
            <a:endParaRPr sz="2800"/>
          </a:p>
        </p:txBody>
      </p:sp>
      <p:sp>
        <p:nvSpPr>
          <p:cNvPr id="601" name="Google Shape;601;p63"/>
          <p:cNvSpPr txBox="1"/>
          <p:nvPr/>
        </p:nvSpPr>
        <p:spPr>
          <a:xfrm>
            <a:off x="1763106" y="1200150"/>
            <a:ext cx="7106400" cy="34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000000"/>
                </a:solidFill>
              </a:rPr>
              <a:t>DEMO TIME!</a:t>
            </a:r>
            <a:endParaRPr sz="800"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800">
              <a:solidFill>
                <a:srgbClr val="000000"/>
              </a:solidFill>
            </a:endParaRPr>
          </a:p>
          <a:p>
            <a:pPr marL="457200" lvl="0" indent="-4064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800"/>
              <a:buChar char="•"/>
            </a:pPr>
            <a:r>
              <a:rPr lang="en-US" sz="2000">
                <a:solidFill>
                  <a:srgbClr val="000000"/>
                </a:solidFill>
              </a:rPr>
              <a:t>TU Delft researchers are suggested to</a:t>
            </a:r>
            <a:endParaRPr sz="2800">
              <a:solidFill>
                <a:srgbClr val="000000"/>
              </a:solidFill>
            </a:endParaRPr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Char char="–"/>
            </a:pPr>
            <a:r>
              <a:rPr lang="en-US" sz="1600">
                <a:solidFill>
                  <a:srgbClr val="000000"/>
                </a:solidFill>
              </a:rPr>
              <a:t>Budget data management cost in project proposal</a:t>
            </a:r>
            <a:endParaRPr sz="2400">
              <a:solidFill>
                <a:srgbClr val="000000"/>
              </a:solidFill>
            </a:endParaRPr>
          </a:p>
          <a:p>
            <a:pPr marL="533400" lvl="1" indent="0" algn="l" rtl="0">
              <a:spcBef>
                <a:spcPts val="48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</a:endParaRPr>
          </a:p>
          <a:p>
            <a: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rgbClr val="00A6D6"/>
              </a:buClr>
              <a:buSzPts val="2400"/>
              <a:buChar char="–"/>
            </a:pPr>
            <a:r>
              <a:rPr lang="en-US" sz="1600">
                <a:solidFill>
                  <a:srgbClr val="000000"/>
                </a:solidFill>
              </a:rPr>
              <a:t>Seek budget advice from </a:t>
            </a:r>
            <a:r>
              <a:rPr lang="en-US" sz="1600" u="sng">
                <a:solidFill>
                  <a:srgbClr val="0000FF"/>
                </a:solidFill>
                <a:hlinkClick r:id="rId3"/>
              </a:rPr>
              <a:t>this DM costing tool</a:t>
            </a:r>
            <a:r>
              <a:rPr lang="en-US" sz="1600">
                <a:solidFill>
                  <a:srgbClr val="000000"/>
                </a:solidFill>
              </a:rPr>
              <a:t>*</a:t>
            </a:r>
            <a:endParaRPr sz="1600"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*Created by Marta Teperek, with input from data stewards and library colleagues</a:t>
            </a:r>
            <a:endParaRPr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  <a:p>
            <a:pPr marL="76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Mentimeter</a:t>
            </a:r>
            <a:endParaRPr sz="2800"/>
          </a:p>
        </p:txBody>
      </p:sp>
      <p:sp>
        <p:nvSpPr>
          <p:cNvPr id="143" name="Google Shape;143;p19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64" cy="34861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For you: 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http://bit.ly/NCNDMP1</a:t>
            </a:r>
            <a:r>
              <a:rPr lang="en-US"/>
              <a:t> </a:t>
            </a:r>
            <a:endParaRPr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/>
          </a:p>
          <a:p>
            <a:pPr marL="457200" marR="0" lvl="0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-"/>
            </a:pPr>
            <a:r>
              <a:rPr lang="en-US"/>
              <a:t>For us: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survey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8" name="Google Shape;608;p64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09" name="Google Shape;609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3100" y="445400"/>
            <a:ext cx="7106400" cy="3997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6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Evaluation</a:t>
            </a:r>
            <a:endParaRPr sz="2800"/>
          </a:p>
        </p:txBody>
      </p:sp>
      <p:sp>
        <p:nvSpPr>
          <p:cNvPr id="616" name="Google Shape;616;p65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17" name="Google Shape;617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61425" y="959673"/>
            <a:ext cx="6133275" cy="4086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66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Role of RDM support</a:t>
            </a:r>
            <a:endParaRPr sz="2800"/>
          </a:p>
        </p:txBody>
      </p:sp>
      <p:sp>
        <p:nvSpPr>
          <p:cNvPr id="624" name="Google Shape;624;p66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30200" algn="l" rtl="0">
              <a:spcBef>
                <a:spcPts val="56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Stay up to date with requirements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legal, ethical, technical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funders, publishers, gov.</a:t>
            </a:r>
            <a:endParaRPr sz="16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600"/>
          </a:p>
          <a:p>
            <a:pPr marL="457200" lvl="0" indent="-330200" algn="l" rtl="0">
              <a:spcBef>
                <a:spcPts val="56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Connect university expert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within the research teams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with support teams</a:t>
            </a:r>
            <a:endParaRPr sz="1600"/>
          </a:p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600"/>
          </a:p>
          <a:p>
            <a:pPr marL="457200" lvl="0" indent="-330200" algn="l" rtl="0">
              <a:spcBef>
                <a:spcPts val="56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Share knowledge with researchers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direct support (DMP, immediate questions)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knowledge dissemination (seminars / presentations)</a:t>
            </a:r>
            <a:endParaRPr sz="1600"/>
          </a:p>
          <a:p>
            <a:pPr marL="914400" lvl="1" indent="-330200" algn="l" rtl="0"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US" sz="1600"/>
              <a:t>training</a:t>
            </a:r>
            <a:endParaRPr sz="1600"/>
          </a:p>
        </p:txBody>
      </p:sp>
      <p:pic>
        <p:nvPicPr>
          <p:cNvPr id="625" name="Google Shape;625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53525" y="1655625"/>
            <a:ext cx="2084774" cy="138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6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Gap: End of Project Review</a:t>
            </a:r>
            <a:endParaRPr sz="2800"/>
          </a:p>
        </p:txBody>
      </p:sp>
      <p:sp>
        <p:nvSpPr>
          <p:cNvPr id="632" name="Google Shape;632;p67"/>
          <p:cNvSpPr txBox="1">
            <a:spLocks noGrp="1"/>
          </p:cNvSpPr>
          <p:nvPr>
            <p:ph type="body" idx="1"/>
          </p:nvPr>
        </p:nvSpPr>
        <p:spPr>
          <a:xfrm>
            <a:off x="1763100" y="1372050"/>
            <a:ext cx="7106400" cy="23007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/>
              <a:t>We do not know if researchers follow what they planned in DMP. </a:t>
            </a:r>
            <a:endParaRPr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6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Role of funders</a:t>
            </a:r>
            <a:endParaRPr sz="2800"/>
          </a:p>
        </p:txBody>
      </p:sp>
      <p:sp>
        <p:nvSpPr>
          <p:cNvPr id="639" name="Google Shape;639;p68"/>
          <p:cNvSpPr txBox="1">
            <a:spLocks noGrp="1"/>
          </p:cNvSpPr>
          <p:nvPr>
            <p:ph type="body" idx="1"/>
          </p:nvPr>
        </p:nvSpPr>
        <p:spPr>
          <a:xfrm>
            <a:off x="1763100" y="1448975"/>
            <a:ext cx="7106400" cy="3237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DMP Reviews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H2020 coordinators 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NWO checks on data paragraph &amp; DMP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Researchers and coordinators focus on “deliverables” 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not where they are stored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not who has access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-US" sz="1800"/>
              <a:t>… 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69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Sustainable RDM support</a:t>
            </a:r>
            <a:endParaRPr sz="2800"/>
          </a:p>
        </p:txBody>
      </p:sp>
      <p:sp>
        <p:nvSpPr>
          <p:cNvPr id="646" name="Google Shape;646;p69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Policy (top-down)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Training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Community (bottom-up)</a:t>
            </a:r>
            <a:endParaRPr sz="1800"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7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RDM policy at TU Delft</a:t>
            </a:r>
            <a:endParaRPr sz="2800"/>
          </a:p>
        </p:txBody>
      </p:sp>
      <p:sp>
        <p:nvSpPr>
          <p:cNvPr id="653" name="Google Shape;653;p70"/>
          <p:cNvSpPr txBox="1">
            <a:spLocks noGrp="1"/>
          </p:cNvSpPr>
          <p:nvPr>
            <p:ph type="body" idx="1"/>
          </p:nvPr>
        </p:nvSpPr>
        <p:spPr>
          <a:xfrm>
            <a:off x="1763106" y="10477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365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1700"/>
              <a:buFont typeface="Arial"/>
              <a:buChar char="•"/>
            </a:pPr>
            <a:r>
              <a:rPr lang="en-US" sz="1700"/>
              <a:t>Research data management policy</a:t>
            </a:r>
            <a:endParaRPr sz="1700"/>
          </a:p>
          <a:p>
            <a:pPr marL="914400" marR="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 u="sng">
                <a:solidFill>
                  <a:schemeClr val="hlink"/>
                </a:solidFill>
                <a:hlinkClick r:id="rId3"/>
              </a:rPr>
              <a:t>university level </a:t>
            </a:r>
            <a:endParaRPr sz="1700"/>
          </a:p>
          <a:p>
            <a:pPr marL="914400" marR="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faculty level (work in progress)</a:t>
            </a:r>
            <a:endParaRPr sz="1700"/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700"/>
          </a:p>
          <a:p>
            <a:pPr marL="457200" marR="0" lvl="0" indent="-3365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700"/>
              <a:buChar char="•"/>
            </a:pPr>
            <a:r>
              <a:rPr lang="en-US" sz="1700"/>
              <a:t>Sets roles and responsibilities for </a:t>
            </a:r>
            <a:endParaRPr sz="1700"/>
          </a:p>
          <a:p>
            <a:pPr marL="914400" marR="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Project leaders (all positions)</a:t>
            </a:r>
            <a:endParaRPr sz="1700"/>
          </a:p>
          <a:p>
            <a:pPr marL="914400" marR="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Researchers  (post-docs, externals)</a:t>
            </a:r>
            <a:endParaRPr sz="1700"/>
          </a:p>
          <a:p>
            <a:pPr marL="914400" marR="0" lvl="1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Char char="–"/>
            </a:pPr>
            <a:r>
              <a:rPr lang="en-US" sz="1700"/>
              <a:t>PhD students</a:t>
            </a:r>
            <a:endParaRPr sz="1700"/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700"/>
          </a:p>
          <a:p>
            <a:pPr marL="457200" marR="0" lvl="0" indent="-3365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700"/>
              <a:buChar char="•"/>
            </a:pPr>
            <a:r>
              <a:rPr lang="en-US" sz="1700"/>
              <a:t>Requirements: DMPs, “good data management practices”, data archival</a:t>
            </a:r>
            <a:endParaRPr sz="170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7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64" cy="857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6D6"/>
              </a:buClr>
              <a:buSzPts val="3600"/>
              <a:buFont typeface="Arial"/>
              <a:buNone/>
            </a:pPr>
            <a:r>
              <a:rPr lang="en-US" sz="2800"/>
              <a:t>RDM Training (online)</a:t>
            </a:r>
            <a:endParaRPr sz="2800"/>
          </a:p>
        </p:txBody>
      </p:sp>
      <p:sp>
        <p:nvSpPr>
          <p:cNvPr id="659" name="Google Shape;659;p71"/>
          <p:cNvSpPr txBox="1">
            <a:spLocks noGrp="1"/>
          </p:cNvSpPr>
          <p:nvPr>
            <p:ph type="body" idx="1"/>
          </p:nvPr>
        </p:nvSpPr>
        <p:spPr>
          <a:xfrm>
            <a:off x="1763100" y="933425"/>
            <a:ext cx="7106400" cy="36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TU Delft Open Science MOOC: 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Sharing your research with the Wo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r</a:t>
            </a:r>
            <a:r>
              <a:rPr lang="en-US" sz="1400" u="sng">
                <a:solidFill>
                  <a:schemeClr val="hlink"/>
                </a:solidFill>
                <a:hlinkClick r:id="rId3"/>
              </a:rPr>
              <a:t>ld</a:t>
            </a:r>
            <a:endParaRPr sz="1400"/>
          </a:p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European Data Infrastructure (EUDAT): </a:t>
            </a:r>
            <a:r>
              <a:rPr lang="en-US" sz="1400" u="sng">
                <a:solidFill>
                  <a:schemeClr val="hlink"/>
                </a:solidFill>
                <a:hlinkClick r:id="rId4"/>
              </a:rPr>
              <a:t>Research data management</a:t>
            </a:r>
            <a:endParaRPr sz="1400" u="sng">
              <a:solidFill>
                <a:schemeClr val="hlink"/>
              </a:solidFill>
              <a:hlinkClick r:id="rId5"/>
            </a:endParaRPr>
          </a:p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Research Data Netherlands: </a:t>
            </a:r>
            <a:r>
              <a:rPr lang="en-US" sz="1400" u="sng">
                <a:solidFill>
                  <a:schemeClr val="hlink"/>
                </a:solidFill>
                <a:hlinkClick r:id="rId5"/>
              </a:rPr>
              <a:t>Essential 4 Data Support</a:t>
            </a:r>
            <a:endParaRPr sz="1400"/>
          </a:p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Open Science MOOC : </a:t>
            </a:r>
            <a:r>
              <a:rPr lang="en-US" sz="1400" u="sng">
                <a:solidFill>
                  <a:schemeClr val="hlink"/>
                </a:solidFill>
                <a:hlinkClick r:id="rId6"/>
              </a:rPr>
              <a:t>Module 4 Open Research Data</a:t>
            </a:r>
            <a:endParaRPr sz="1400"/>
          </a:p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Online training materials, curated by </a:t>
            </a:r>
            <a:r>
              <a:rPr lang="en-US" sz="1400" u="sng">
                <a:solidFill>
                  <a:schemeClr val="hlink"/>
                </a:solidFill>
                <a:hlinkClick r:id="rId7"/>
              </a:rPr>
              <a:t>Laura Molloy</a:t>
            </a:r>
            <a:r>
              <a:rPr lang="en-US"/>
              <a:t>, </a:t>
            </a:r>
            <a:r>
              <a:rPr lang="en-US" sz="1400" u="sng">
                <a:solidFill>
                  <a:schemeClr val="hlink"/>
                </a:solidFill>
                <a:hlinkClick r:id="rId8"/>
              </a:rPr>
              <a:t>Open training materials</a:t>
            </a:r>
            <a:endParaRPr sz="1400"/>
          </a:p>
          <a:p>
            <a:pPr marL="457200" lvl="0" indent="-3175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SzPts val="1400"/>
              <a:buChar char="•"/>
            </a:pPr>
            <a:r>
              <a:rPr lang="en-US" sz="1400"/>
              <a:t>Internal trainings: </a:t>
            </a:r>
            <a:endParaRPr sz="1400"/>
          </a:p>
          <a:p>
            <a:pPr marL="914400" lvl="1" indent="-3175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Organized by us</a:t>
            </a:r>
            <a:endParaRPr sz="1400"/>
          </a:p>
          <a:p>
            <a:pPr marL="914400" lvl="1" indent="-3175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Guest speakers: TUD Privacy, legal, valorization, ICT…</a:t>
            </a:r>
            <a:endParaRPr sz="1400"/>
          </a:p>
          <a:p>
            <a:pPr marL="914400" lvl="1" indent="-3175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SzPts val="1400"/>
              <a:buChar char="–"/>
            </a:pPr>
            <a:r>
              <a:rPr lang="en-US" sz="1400"/>
              <a:t>Guest speakers: Partner organization (Surf)</a:t>
            </a:r>
            <a:endParaRPr sz="1400"/>
          </a:p>
        </p:txBody>
      </p:sp>
      <p:pic>
        <p:nvPicPr>
          <p:cNvPr id="660" name="Google Shape;660;p71" descr="Laptop, Learn, School, Computer, Monitor, Education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369457" y="2971743"/>
            <a:ext cx="1630987" cy="16309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7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Sustainable RDM support - Stay up to date </a:t>
            </a:r>
            <a:endParaRPr sz="2800"/>
          </a:p>
        </p:txBody>
      </p:sp>
      <p:sp>
        <p:nvSpPr>
          <p:cNvPr id="667" name="Google Shape;667;p72"/>
          <p:cNvSpPr txBox="1">
            <a:spLocks noGrp="1"/>
          </p:cNvSpPr>
          <p:nvPr>
            <p:ph type="body" idx="1"/>
          </p:nvPr>
        </p:nvSpPr>
        <p:spPr>
          <a:xfrm>
            <a:off x="1763100" y="964175"/>
            <a:ext cx="7106400" cy="3722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en-US" sz="1800"/>
              <a:t>Contact with Funders and Research Institute 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e.g. Software sustainability institute / NWO 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en-US" sz="1800"/>
              <a:t>University Network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e.g. Association of Universities in the Netherlands (VSNU)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Char char="•"/>
            </a:pPr>
            <a:r>
              <a:rPr lang="en-US" sz="1800"/>
              <a:t>Research networks</a:t>
            </a:r>
            <a:endParaRPr sz="1800"/>
          </a:p>
          <a:p>
            <a:pPr marL="914400" lvl="1" indent="-342900" algn="l" rtl="0">
              <a:lnSpc>
                <a:spcPct val="150000"/>
              </a:lnSpc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e.g.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Research Data Alliance</a:t>
            </a:r>
            <a:endParaRPr sz="1800"/>
          </a:p>
          <a:p>
            <a:pPr marL="457200" marR="0" lvl="0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en-US" sz="1800"/>
              <a:t>Service providers</a:t>
            </a:r>
            <a:endParaRPr sz="1800"/>
          </a:p>
          <a:p>
            <a:pPr marL="914400" marR="0" lvl="1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–"/>
            </a:pPr>
            <a:r>
              <a:rPr lang="en-US" sz="1800"/>
              <a:t>e.g. DCC (for DMPOnline) </a:t>
            </a:r>
            <a:r>
              <a:rPr lang="en-US" sz="1050" b="1">
                <a:solidFill>
                  <a:srgbClr val="202124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7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Sustainable RDM support - Stay up to date </a:t>
            </a:r>
            <a:endParaRPr sz="2800"/>
          </a:p>
        </p:txBody>
      </p:sp>
      <p:sp>
        <p:nvSpPr>
          <p:cNvPr id="674" name="Google Shape;674;p73"/>
          <p:cNvSpPr txBox="1">
            <a:spLocks noGrp="1"/>
          </p:cNvSpPr>
          <p:nvPr>
            <p:ph type="body" idx="1"/>
          </p:nvPr>
        </p:nvSpPr>
        <p:spPr>
          <a:xfrm>
            <a:off x="1763100" y="964175"/>
            <a:ext cx="7106400" cy="3722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•"/>
            </a:pPr>
            <a:r>
              <a:rPr lang="en-US" sz="1800"/>
              <a:t>Mailing lists </a:t>
            </a:r>
            <a:endParaRPr sz="1800"/>
          </a:p>
          <a:p>
            <a:pPr marL="914400" marR="0" lvl="1" indent="-34290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–"/>
            </a:pPr>
            <a:r>
              <a:rPr lang="en-US" sz="1800"/>
              <a:t>Link to choice and sub: </a:t>
            </a:r>
            <a:r>
              <a:rPr lang="en-US" sz="1800" u="sng">
                <a:solidFill>
                  <a:schemeClr val="hlink"/>
                </a:solidFill>
                <a:hlinkClick r:id="rId3"/>
              </a:rPr>
              <a:t>https://www.jiscmail.ac.uk/</a:t>
            </a:r>
            <a:r>
              <a:rPr lang="en-US" sz="1800"/>
              <a:t> </a:t>
            </a:r>
            <a:endParaRPr sz="1800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rgbClr val="202124"/>
              </a:buClr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4"/>
              </a:rPr>
              <a:t>RESEARCH-DATAMAN@JISCMAIL.AC.UK</a:t>
            </a:r>
            <a:endParaRPr sz="1800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5"/>
              </a:rPr>
              <a:t>RDM@LIST.ECOMPASS.NL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 u="sng">
                <a:solidFill>
                  <a:schemeClr val="hlink"/>
                </a:solidFill>
                <a:hlinkClick r:id="rId6"/>
              </a:rPr>
              <a:t>DMPonline newsletter</a:t>
            </a:r>
            <a:endParaRPr sz="1800"/>
          </a:p>
          <a:p>
            <a:pPr marL="9144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pPr>
            <a:r>
              <a:rPr lang="en-US" sz="1800"/>
              <a:t>Dutch national coordination point of RDM: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		</a:t>
            </a:r>
            <a:r>
              <a:rPr lang="en-US" sz="1800" u="sng">
                <a:solidFill>
                  <a:schemeClr val="hlink"/>
                </a:solidFill>
                <a:hlinkClick r:id="rId7"/>
              </a:rPr>
              <a:t>https://www.lcrdm.nl/en/about-lcrdm/pool-of-experts</a:t>
            </a:r>
            <a:endParaRPr sz="18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 </a:t>
            </a:r>
            <a:endParaRPr sz="1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0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RDM at TU Delft: key principles</a:t>
            </a:r>
            <a:endParaRPr sz="2800"/>
          </a:p>
        </p:txBody>
      </p:sp>
      <p:sp>
        <p:nvSpPr>
          <p:cNvPr id="150" name="Google Shape;150;p20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355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00A6D6"/>
              </a:buClr>
              <a:buSzPts val="2000"/>
              <a:buFont typeface="Arial"/>
              <a:buChar char="•"/>
            </a:pPr>
            <a:r>
              <a:rPr lang="en-US" sz="2000"/>
              <a:t>Research(ers) at the center </a:t>
            </a:r>
            <a:endParaRPr sz="2000"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/>
              <a:t> </a:t>
            </a:r>
            <a:endParaRPr sz="2000"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/>
              <a:t> </a:t>
            </a:r>
            <a:endParaRPr sz="2000"/>
          </a:p>
          <a:p>
            <a:pPr marL="457200" marR="0" lvl="0" indent="-355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R.D.M. challenges are more cultural than technical</a:t>
            </a:r>
            <a:endParaRPr sz="2000"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2000"/>
              <a:t> </a:t>
            </a:r>
            <a:endParaRPr sz="2000"/>
          </a:p>
          <a:p>
            <a:pPr marL="45720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2000"/>
          </a:p>
          <a:p>
            <a:pPr marL="457200" marR="0" lvl="0" indent="-3556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000"/>
              <a:buChar char="•"/>
            </a:pPr>
            <a:r>
              <a:rPr lang="en-US" sz="2000"/>
              <a:t>Integrate experts (data stewards) in each faculty to drive the culture shift (not compliance)</a:t>
            </a:r>
            <a:endParaRPr sz="200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74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Sustainable RDM support - Community</a:t>
            </a:r>
            <a:endParaRPr sz="2800"/>
          </a:p>
        </p:txBody>
      </p:sp>
      <p:sp>
        <p:nvSpPr>
          <p:cNvPr id="681" name="Google Shape;681;p74"/>
          <p:cNvSpPr txBox="1">
            <a:spLocks noGrp="1"/>
          </p:cNvSpPr>
          <p:nvPr>
            <p:ph type="body" idx="1"/>
          </p:nvPr>
        </p:nvSpPr>
        <p:spPr>
          <a:xfrm>
            <a:off x="2342400" y="1063375"/>
            <a:ext cx="7106400" cy="37221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marR="0" lvl="0" indent="0" algn="l" rtl="0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0" marR="0" lvl="0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  <p:pic>
        <p:nvPicPr>
          <p:cNvPr id="682" name="Google Shape;682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7900" y="1412000"/>
            <a:ext cx="3060626" cy="337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76100" y="2571750"/>
            <a:ext cx="4361275" cy="245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7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744281">
            <a:off x="5594008" y="1288481"/>
            <a:ext cx="3115957" cy="1752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75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Data Champions </a:t>
            </a:r>
            <a:endParaRPr/>
          </a:p>
        </p:txBody>
      </p:sp>
      <p:pic>
        <p:nvPicPr>
          <p:cNvPr id="691" name="Google Shape;691;p75"/>
          <p:cNvPicPr preferRelativeResize="0"/>
          <p:nvPr/>
        </p:nvPicPr>
        <p:blipFill rotWithShape="1">
          <a:blip r:embed="rId3">
            <a:alphaModFix/>
          </a:blip>
          <a:srcRect l="17088"/>
          <a:stretch/>
        </p:blipFill>
        <p:spPr>
          <a:xfrm>
            <a:off x="2795251" y="950800"/>
            <a:ext cx="4355823" cy="394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76"/>
          <p:cNvSpPr txBox="1">
            <a:spLocks noGrp="1"/>
          </p:cNvSpPr>
          <p:nvPr>
            <p:ph type="sldNum" idx="12"/>
          </p:nvPr>
        </p:nvSpPr>
        <p:spPr>
          <a:xfrm>
            <a:off x="7899350" y="409842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62</a:t>
            </a:fld>
            <a:endParaRPr/>
          </a:p>
        </p:txBody>
      </p:sp>
      <p:pic>
        <p:nvPicPr>
          <p:cNvPr id="697" name="Google Shape;697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4525" y="570725"/>
            <a:ext cx="2552652" cy="3828278"/>
          </a:xfrm>
          <a:prstGeom prst="rect">
            <a:avLst/>
          </a:prstGeom>
          <a:noFill/>
          <a:ln>
            <a:noFill/>
          </a:ln>
        </p:spPr>
      </p:pic>
      <p:sp>
        <p:nvSpPr>
          <p:cNvPr id="698" name="Google Shape;698;p76"/>
          <p:cNvSpPr txBox="1"/>
          <p:nvPr/>
        </p:nvSpPr>
        <p:spPr>
          <a:xfrm>
            <a:off x="4752425" y="951725"/>
            <a:ext cx="3521400" cy="5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latin typeface="Tinos"/>
                <a:ea typeface="Tinos"/>
                <a:cs typeface="Tinos"/>
                <a:sym typeface="Tinos"/>
              </a:rPr>
              <a:t>Engaging Researchers with Data Management:</a:t>
            </a:r>
            <a:endParaRPr sz="2000" b="1"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latin typeface="Tinos"/>
                <a:ea typeface="Tinos"/>
                <a:cs typeface="Tinos"/>
                <a:sym typeface="Tinos"/>
              </a:rPr>
              <a:t>The Cookbook</a:t>
            </a:r>
            <a:endParaRPr sz="2000" b="1"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Tinos"/>
              <a:ea typeface="Tinos"/>
              <a:cs typeface="Tinos"/>
              <a:sym typeface="Tino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980000"/>
                </a:solidFill>
                <a:latin typeface="Tinos"/>
                <a:ea typeface="Tinos"/>
                <a:cs typeface="Tinos"/>
                <a:sym typeface="Tinos"/>
              </a:rPr>
              <a:t>October 2019</a:t>
            </a:r>
            <a:endParaRPr sz="2000" b="1">
              <a:solidFill>
                <a:srgbClr val="980000"/>
              </a:solidFill>
              <a:latin typeface="Tinos"/>
              <a:ea typeface="Tinos"/>
              <a:cs typeface="Tinos"/>
              <a:sym typeface="Tinos"/>
            </a:endParaRPr>
          </a:p>
        </p:txBody>
      </p:sp>
      <p:sp>
        <p:nvSpPr>
          <p:cNvPr id="699" name="Google Shape;699;p76"/>
          <p:cNvSpPr txBox="1"/>
          <p:nvPr/>
        </p:nvSpPr>
        <p:spPr>
          <a:xfrm>
            <a:off x="4709575" y="3409225"/>
            <a:ext cx="3421500" cy="3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DOI: 10.11647/OBP.0185</a:t>
            </a:r>
            <a:endParaRPr sz="12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hlinkClick r:id="rId4"/>
              </a:rPr>
              <a:t>https://www.openbookpublishers.com/product/1080</a:t>
            </a:r>
            <a:endParaRPr sz="1200"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77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Questions &amp; Reflections</a:t>
            </a:r>
            <a:endParaRPr sz="2800"/>
          </a:p>
        </p:txBody>
      </p:sp>
      <p:sp>
        <p:nvSpPr>
          <p:cNvPr id="706" name="Google Shape;706;p77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7" name="Google Shape;707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3103" y="1200153"/>
            <a:ext cx="7028750" cy="3391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78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Your feedback</a:t>
            </a:r>
            <a:endParaRPr sz="2800"/>
          </a:p>
        </p:txBody>
      </p:sp>
      <p:sp>
        <p:nvSpPr>
          <p:cNvPr id="714" name="Google Shape;714;p78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Things you like (Green post-it)</a:t>
            </a:r>
            <a:endParaRPr/>
          </a:p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/>
          </a:p>
          <a:p>
            <a:pPr marL="457200" lvl="0" indent="-406400" algn="l" rtl="0"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Things to improve (Red post-it)</a:t>
            </a:r>
            <a:endParaRPr/>
          </a:p>
        </p:txBody>
      </p:sp>
      <p:pic>
        <p:nvPicPr>
          <p:cNvPr id="715" name="Google Shape;715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31525" y="325250"/>
            <a:ext cx="1185299" cy="117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07374" y="1088913"/>
            <a:ext cx="4813625" cy="3763725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1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Central RDM Services and Coordination</a:t>
            </a:r>
            <a:endParaRPr sz="2800"/>
          </a:p>
        </p:txBody>
      </p:sp>
      <p:sp>
        <p:nvSpPr>
          <p:cNvPr id="158" name="Google Shape;158;p21"/>
          <p:cNvSpPr txBox="1">
            <a:spLocks noGrp="1"/>
          </p:cNvSpPr>
          <p:nvPr>
            <p:ph type="body" idx="1"/>
          </p:nvPr>
        </p:nvSpPr>
        <p:spPr>
          <a:xfrm>
            <a:off x="6193125" y="1227775"/>
            <a:ext cx="2837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560"/>
              </a:spcBef>
              <a:spcAft>
                <a:spcPts val="0"/>
              </a:spcAft>
              <a:buNone/>
            </a:pPr>
            <a:r>
              <a:rPr lang="en-US" sz="1800"/>
              <a:t>Collaboration with other university services: </a:t>
            </a: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working with big data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working with personal data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budgeting for data management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rewarding researchers for open science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2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RDM Ecosystem</a:t>
            </a:r>
            <a:endParaRPr sz="2800"/>
          </a:p>
        </p:txBody>
      </p:sp>
      <p:pic>
        <p:nvPicPr>
          <p:cNvPr id="165" name="Google Shape;16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788" y="853425"/>
            <a:ext cx="4857031" cy="415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3"/>
          <p:cNvSpPr txBox="1">
            <a:spLocks noGrp="1"/>
          </p:cNvSpPr>
          <p:nvPr>
            <p:ph type="title"/>
          </p:nvPr>
        </p:nvSpPr>
        <p:spPr>
          <a:xfrm>
            <a:off x="1763106" y="205979"/>
            <a:ext cx="7106400" cy="8574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/>
              <a:t>Interaction with Funders</a:t>
            </a:r>
            <a:endParaRPr sz="2800"/>
          </a:p>
        </p:txBody>
      </p:sp>
      <p:sp>
        <p:nvSpPr>
          <p:cNvPr id="172" name="Google Shape;172;p23"/>
          <p:cNvSpPr txBox="1">
            <a:spLocks noGrp="1"/>
          </p:cNvSpPr>
          <p:nvPr>
            <p:ph type="body" idx="1"/>
          </p:nvPr>
        </p:nvSpPr>
        <p:spPr>
          <a:xfrm>
            <a:off x="1763106" y="1200150"/>
            <a:ext cx="7106400" cy="34860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Netherlands Organization for Scientific Research (NWO)</a:t>
            </a:r>
            <a:endParaRPr sz="180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ERC H2020 (Horizon Europe)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At a research level 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Checking Data paragraph / DMPs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Implementation guidelines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  <a:p>
            <a:pPr marL="457200" lvl="0" indent="-342900" algn="l" rtl="0">
              <a:spcBef>
                <a:spcPts val="560"/>
              </a:spcBef>
              <a:spcAft>
                <a:spcPts val="0"/>
              </a:spcAft>
              <a:buSzPts val="1800"/>
              <a:buChar char="•"/>
            </a:pPr>
            <a:r>
              <a:rPr lang="en-US" sz="1800"/>
              <a:t>Governance</a:t>
            </a:r>
            <a:endParaRPr sz="1800"/>
          </a:p>
          <a:p>
            <a:pPr marL="914400" lvl="1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–"/>
            </a:pPr>
            <a:r>
              <a:rPr lang="en-US" sz="1800"/>
              <a:t>participation in discussions (NWO/ERC)</a:t>
            </a:r>
            <a:endParaRPr sz="1800"/>
          </a:p>
          <a:p>
            <a:pPr marL="914400" lvl="0" indent="0" algn="l" rtl="0">
              <a:spcBef>
                <a:spcPts val="560"/>
              </a:spcBef>
              <a:spcAft>
                <a:spcPts val="0"/>
              </a:spcAft>
              <a:buNone/>
            </a:pP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U Delft">
      <a:dk1>
        <a:srgbClr val="000000"/>
      </a:dk1>
      <a:lt1>
        <a:srgbClr val="FFFFFF"/>
      </a:lt1>
      <a:dk2>
        <a:srgbClr val="00A6D6"/>
      </a:dk2>
      <a:lt2>
        <a:srgbClr val="FFFFFF"/>
      </a:lt2>
      <a:accent1>
        <a:srgbClr val="A5CA1A"/>
      </a:accent1>
      <a:accent2>
        <a:srgbClr val="E21A1A"/>
      </a:accent2>
      <a:accent3>
        <a:srgbClr val="6D177F"/>
      </a:accent3>
      <a:accent4>
        <a:srgbClr val="E64616"/>
      </a:accent4>
      <a:accent5>
        <a:srgbClr val="008891"/>
      </a:accent5>
      <a:accent6>
        <a:srgbClr val="6B8689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intus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2904</Words>
  <Application>Microsoft Office PowerPoint</Application>
  <PresentationFormat>On-screen Show (16:9)</PresentationFormat>
  <Paragraphs>667</Paragraphs>
  <Slides>64</Slides>
  <Notes>64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73" baseType="lpstr">
      <vt:lpstr>Calibri</vt:lpstr>
      <vt:lpstr>Arimo</vt:lpstr>
      <vt:lpstr>Tahoma</vt:lpstr>
      <vt:lpstr>Roboto</vt:lpstr>
      <vt:lpstr>Tinos</vt:lpstr>
      <vt:lpstr>Oswald</vt:lpstr>
      <vt:lpstr>Arial</vt:lpstr>
      <vt:lpstr>Office Theme</vt:lpstr>
      <vt:lpstr>Quintus template</vt:lpstr>
      <vt:lpstr>PowerPoint Presentation</vt:lpstr>
      <vt:lpstr>Agenda of Today</vt:lpstr>
      <vt:lpstr>Data Stewardship at TU Delft</vt:lpstr>
      <vt:lpstr>Data Stewardship at TU Delft</vt:lpstr>
      <vt:lpstr>Mentimeter</vt:lpstr>
      <vt:lpstr>RDM at TU Delft: key principles</vt:lpstr>
      <vt:lpstr>Central RDM Services and Coordination</vt:lpstr>
      <vt:lpstr>RDM Ecosystem</vt:lpstr>
      <vt:lpstr>Interaction with Funders</vt:lpstr>
      <vt:lpstr>Data Management in Practice</vt:lpstr>
      <vt:lpstr>Data Management: why?</vt:lpstr>
      <vt:lpstr>Data Management, what? </vt:lpstr>
      <vt:lpstr>Data Management… what data ?</vt:lpstr>
      <vt:lpstr>Research Data Management Planning</vt:lpstr>
      <vt:lpstr>Data Ownership &amp; Responsibility</vt:lpstr>
      <vt:lpstr>Data Assessment</vt:lpstr>
      <vt:lpstr>GDPR (RODO) and Personal Data</vt:lpstr>
      <vt:lpstr>Data Storage during Project</vt:lpstr>
      <vt:lpstr>Data Archiving after Project</vt:lpstr>
      <vt:lpstr>Data Standard</vt:lpstr>
      <vt:lpstr>Data Archiving after Project </vt:lpstr>
      <vt:lpstr>Data Repositories</vt:lpstr>
      <vt:lpstr>PowerPoint Presentation</vt:lpstr>
      <vt:lpstr>DMP in Details</vt:lpstr>
      <vt:lpstr>PowerPoint Presentation</vt:lpstr>
      <vt:lpstr>DMP: Minimal Information</vt:lpstr>
      <vt:lpstr>A Good DMP Specifies:</vt:lpstr>
      <vt:lpstr>A Good DMP Specifies:</vt:lpstr>
      <vt:lpstr>How to check if it is a good DMP?</vt:lpstr>
      <vt:lpstr>Is the information specific enough?</vt:lpstr>
      <vt:lpstr>Are decisions justified?</vt:lpstr>
      <vt:lpstr>A better response...</vt:lpstr>
      <vt:lpstr>Make it easy for reviewers to evaluate</vt:lpstr>
      <vt:lpstr>Advice from reviewers</vt:lpstr>
      <vt:lpstr>Advice from reviewers</vt:lpstr>
      <vt:lpstr>DMP for different disciplines / funders </vt:lpstr>
      <vt:lpstr>Upcoming DMP template</vt:lpstr>
      <vt:lpstr> </vt:lpstr>
      <vt:lpstr>RDM implementation at TU Delft</vt:lpstr>
      <vt:lpstr>DMP implementation at TU Delft</vt:lpstr>
      <vt:lpstr>Initial DMP workflow</vt:lpstr>
      <vt:lpstr>DMP tool - DMPOnline</vt:lpstr>
      <vt:lpstr>Resources - DMP cost</vt:lpstr>
      <vt:lpstr>Data management cost</vt:lpstr>
      <vt:lpstr>Data Management Budget for project</vt:lpstr>
      <vt:lpstr>List of Data Management Tasks</vt:lpstr>
      <vt:lpstr>List of Data Management Tasks</vt:lpstr>
      <vt:lpstr>List of Data Management Tasks</vt:lpstr>
      <vt:lpstr>Pilot: Data Management Costing Tool</vt:lpstr>
      <vt:lpstr>PowerPoint Presentation</vt:lpstr>
      <vt:lpstr>Evaluation</vt:lpstr>
      <vt:lpstr>Role of RDM support</vt:lpstr>
      <vt:lpstr>Gap: End of Project Review</vt:lpstr>
      <vt:lpstr>Role of funders</vt:lpstr>
      <vt:lpstr>Sustainable RDM support</vt:lpstr>
      <vt:lpstr>RDM policy at TU Delft</vt:lpstr>
      <vt:lpstr>RDM Training (online)</vt:lpstr>
      <vt:lpstr>Sustainable RDM support - Stay up to date </vt:lpstr>
      <vt:lpstr>Sustainable RDM support - Stay up to date </vt:lpstr>
      <vt:lpstr>Sustainable RDM support - Community</vt:lpstr>
      <vt:lpstr>Data Champions </vt:lpstr>
      <vt:lpstr>PowerPoint Presentation</vt:lpstr>
      <vt:lpstr>Questions &amp; Reflections</vt:lpstr>
      <vt:lpstr>Your feedback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Nicolas Dintzner</cp:lastModifiedBy>
  <cp:revision>1</cp:revision>
  <dcterms:modified xsi:type="dcterms:W3CDTF">2019-10-02T20:29:24Z</dcterms:modified>
</cp:coreProperties>
</file>